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450" r:id="rId2"/>
    <p:sldId id="589" r:id="rId3"/>
    <p:sldId id="701" r:id="rId4"/>
    <p:sldId id="702"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725" r:id="rId55"/>
    <p:sldId id="568" r:id="rId56"/>
    <p:sldId id="569" r:id="rId57"/>
    <p:sldId id="570" r:id="rId58"/>
    <p:sldId id="571" r:id="rId59"/>
    <p:sldId id="572" r:id="rId60"/>
    <p:sldId id="573" r:id="rId61"/>
    <p:sldId id="574" r:id="rId62"/>
    <p:sldId id="575" r:id="rId63"/>
    <p:sldId id="576" r:id="rId64"/>
    <p:sldId id="577" r:id="rId65"/>
    <p:sldId id="578" r:id="rId66"/>
    <p:sldId id="579" r:id="rId67"/>
    <p:sldId id="580" r:id="rId68"/>
    <p:sldId id="581" r:id="rId69"/>
    <p:sldId id="582" r:id="rId70"/>
    <p:sldId id="584" r:id="rId71"/>
    <p:sldId id="585" r:id="rId72"/>
    <p:sldId id="586" r:id="rId73"/>
    <p:sldId id="587" r:id="rId74"/>
    <p:sldId id="588" r:id="rId75"/>
    <p:sldId id="726" r:id="rId76"/>
    <p:sldId id="590" r:id="rId77"/>
    <p:sldId id="591" r:id="rId78"/>
    <p:sldId id="592" r:id="rId79"/>
    <p:sldId id="593" r:id="rId80"/>
    <p:sldId id="594" r:id="rId81"/>
    <p:sldId id="595" r:id="rId82"/>
    <p:sldId id="596" r:id="rId83"/>
    <p:sldId id="597" r:id="rId84"/>
    <p:sldId id="598" r:id="rId85"/>
    <p:sldId id="599" r:id="rId86"/>
    <p:sldId id="600" r:id="rId87"/>
    <p:sldId id="601" r:id="rId88"/>
    <p:sldId id="602" r:id="rId89"/>
    <p:sldId id="603" r:id="rId90"/>
    <p:sldId id="604" r:id="rId91"/>
    <p:sldId id="605" r:id="rId92"/>
    <p:sldId id="257" r:id="rId93"/>
    <p:sldId id="259" r:id="rId94"/>
    <p:sldId id="260" r:id="rId95"/>
    <p:sldId id="261" r:id="rId96"/>
    <p:sldId id="263" r:id="rId97"/>
    <p:sldId id="264" r:id="rId98"/>
    <p:sldId id="265" r:id="rId99"/>
    <p:sldId id="266" r:id="rId100"/>
    <p:sldId id="267" r:id="rId101"/>
    <p:sldId id="268" r:id="rId102"/>
    <p:sldId id="262" r:id="rId103"/>
    <p:sldId id="728"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00"/>
    <a:srgbClr val="0432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8" autoAdjust="0"/>
    <p:restoredTop sz="79760" autoAdjust="0"/>
  </p:normalViewPr>
  <p:slideViewPr>
    <p:cSldViewPr snapToGrid="0" snapToObjects="1">
      <p:cViewPr varScale="1">
        <p:scale>
          <a:sx n="103" d="100"/>
          <a:sy n="103" d="100"/>
        </p:scale>
        <p:origin x="294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omputability_theor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so this is the big idea called maze routing, from one amazing early paper from EF Moore, The Shortest Path Through a Maze. This is the earliest work that talks about the routing problem in VLSI system design. And as an aside, yes, it’s the Moore. The Moore of Moore state machines. </a:t>
            </a:r>
            <a:r>
              <a:rPr lang="en-US" sz="1200" b="0" i="0" kern="1200" dirty="0">
                <a:solidFill>
                  <a:srgbClr val="222222"/>
                </a:solidFill>
                <a:effectLst/>
                <a:latin typeface="Arial" panose="020B0604020202020204" pitchFamily="34" charset="0"/>
                <a:ea typeface="+mn-ea"/>
                <a:cs typeface="+mn-cs"/>
              </a:rPr>
              <a:t>H</a:t>
            </a:r>
            <a:r>
              <a:rPr lang="en-US" b="0" i="0" dirty="0">
                <a:solidFill>
                  <a:srgbClr val="222222"/>
                </a:solidFill>
                <a:effectLst/>
                <a:latin typeface="Arial" panose="020B0604020202020204" pitchFamily="34" charset="0"/>
              </a:rPr>
              <a:t>e did seminal work on </a:t>
            </a:r>
            <a:r>
              <a:rPr lang="en-US" b="0" i="0" u="none" strike="noStrike" dirty="0">
                <a:solidFill>
                  <a:srgbClr val="0B0080"/>
                </a:solidFill>
                <a:effectLst/>
                <a:latin typeface="Arial" panose="020B0604020202020204" pitchFamily="34" charset="0"/>
                <a:hlinkClick r:id="rId3" tooltip="Computability theory">
                  <a:extLst>
                    <a:ext uri="{A12FA001-AC4F-418D-AE19-62706E023703}">
                      <ahyp:hlinkClr xmlns:ahyp="http://schemas.microsoft.com/office/drawing/2018/hyperlinkcolor" val="tx"/>
                    </a:ext>
                  </a:extLst>
                </a:hlinkClick>
              </a:rPr>
              <a:t>computability theory</a:t>
            </a:r>
            <a:r>
              <a:rPr lang="en-US" b="0" i="0" dirty="0">
                <a:solidFill>
                  <a:srgbClr val="222222"/>
                </a:solidFill>
                <a:effectLst/>
                <a:latin typeface="Arial" panose="020B0604020202020204" pitchFamily="34" charset="0"/>
              </a:rPr>
              <a:t> and built reliable circuits using less reliable relays. A really famous guy.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rgbClr val="222222"/>
              </a:solidFill>
              <a:effectLst/>
              <a:latin typeface="Arial" panose="020B0604020202020204" pitchFamily="34" charset="0"/>
              <a:ea typeface="+mn-ea"/>
              <a:cs typeface="+mn-cs"/>
            </a:endParaRPr>
          </a:p>
          <a:p>
            <a:r>
              <a:rPr lang="en-US" sz="1200" b="0" i="0" kern="1200" dirty="0">
                <a:solidFill>
                  <a:schemeClr val="tx1"/>
                </a:solidFill>
                <a:effectLst/>
                <a:latin typeface="+mn-lt"/>
                <a:ea typeface="+mn-ea"/>
                <a:cs typeface="+mn-cs"/>
              </a:rPr>
              <a:t>And it's a very famous method, and depending on what computer science courses you've taken in the past, you might have actually built something that finds a path through a maze, through this very simple idea. And it's the basis for just tons of useful stuff in the chip design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62</a:t>
            </a:fld>
            <a:endParaRPr lang="en-US"/>
          </a:p>
        </p:txBody>
      </p:sp>
    </p:spTree>
    <p:extLst>
      <p:ext uri="{BB962C8B-B14F-4D97-AF65-F5344CB8AC3E}">
        <p14:creationId xmlns:p14="http://schemas.microsoft.com/office/powerpoint/2010/main" val="317589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 get from a maze to a </a:t>
            </a:r>
            <a:r>
              <a:rPr lang="en-US" dirty="0" err="1"/>
              <a:t>wrie</a:t>
            </a:r>
            <a:r>
              <a:rPr lang="en-US" dirty="0"/>
              <a:t>. We are going to make a big geometric assumption which is called Gridded routing (explain the two items).</a:t>
            </a:r>
          </a:p>
          <a:p>
            <a:endParaRPr lang="en-US" dirty="0"/>
          </a:p>
          <a:p>
            <a:r>
              <a:rPr lang="en-US" dirty="0"/>
              <a:t>On the grid </a:t>
            </a:r>
            <a:r>
              <a:rPr lang="en-US" sz="1200" b="0" i="0" kern="1200" dirty="0">
                <a:solidFill>
                  <a:schemeClr val="tx1"/>
                </a:solidFill>
                <a:effectLst/>
                <a:latin typeface="+mn-lt"/>
                <a:ea typeface="+mn-ea"/>
                <a:cs typeface="+mn-cs"/>
              </a:rPr>
              <a:t>we can mark obstacles, things that obstruct, which we also call blockages, which are places we're not allowed to route. More or less simply put, we mark these cells in black in the grid where we're not allowed to route, and everything else in the grid is a place we are allowed to route. For example, there is an obstacle. Just a big black box that blocks things. And, here is a wire. The wire starts at a cell labeled with an s and it goes to a cell labeled with a t. And it goes Left and right, and then up and then to the right and up.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for us, wires are strictly horizontal and vertical. There are no diagonals or funny angles, no 45 degrees. And it's often the case that we'll describe paths by compass Directions. And so this is just a set of compass directions, north on the top, south on the bottom, west on the left, east on the right. This is quite common in the router business.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63</a:t>
            </a:fld>
            <a:endParaRPr lang="en-US"/>
          </a:p>
        </p:txBody>
      </p:sp>
    </p:spTree>
    <p:extLst>
      <p:ext uri="{BB962C8B-B14F-4D97-AF65-F5344CB8AC3E}">
        <p14:creationId xmlns:p14="http://schemas.microsoft.com/office/powerpoint/2010/main" val="292277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grid assumption is a pretty critical assumption. It applies a surprising amount of constraints on the wires. So it applies that all the wires are roughly the same size in terms of their width. Or more precisely that the wires and their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which connect from one layer to another all fit in the grid. Without any rule violation. So the spacing rules are appropriately met.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I can put you know, this wire on the left in this pair of grid cells vertically and this wire on the right in this pair of grid cells vertically. And so there's just this little grid, four cells across. I've got two blue wires going up the middle two columns. And, and then there are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at the top of the middle two columns. And that apparently connects to a red layer, which looks like it's below, that goes to the left and the right. So let's say layer K plus one is the blue layer. Layer K is the red layer. I can define the grid width and height under a given spacing rules so any wires on the grid will all just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it implies a lot of pieces of low level geometry kinds of assumptions and it's often an approximation of reality. but as it turns out it's a good approximation of reality, because you know when you've got 20 million wires and you've got to simplify some stuff to be able to make some progress. So we simplify some things. We solve most of the problem with a little bit of geometric simplification. We'll cycle back later. It's a good engineering approach to many things. It works.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64</a:t>
            </a:fld>
            <a:endParaRPr lang="en-US"/>
          </a:p>
        </p:txBody>
      </p:sp>
    </p:spTree>
    <p:extLst>
      <p:ext uri="{BB962C8B-B14F-4D97-AF65-F5344CB8AC3E}">
        <p14:creationId xmlns:p14="http://schemas.microsoft.com/office/powerpoint/2010/main" val="81434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let’s take a look at the history of most basic kind of maze router. (explain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65</a:t>
            </a:fld>
            <a:endParaRPr lang="en-US"/>
          </a:p>
        </p:txBody>
      </p:sp>
    </p:spTree>
    <p:extLst>
      <p:ext uri="{BB962C8B-B14F-4D97-AF65-F5344CB8AC3E}">
        <p14:creationId xmlns:p14="http://schemas.microsoft.com/office/powerpoint/2010/main" val="289924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maze routing strategy at a high level is that we're going to route one net at a time. We're going to completely route the one net, and then we're going to move onto the next net. And we're going to optimize the path of the net. we're going to find the best wiring path for each one. We would like the path to be as short as possible.</a:t>
            </a:r>
          </a:p>
          <a:p>
            <a:endParaRPr lang="en-US" dirty="0"/>
          </a:p>
          <a:p>
            <a:r>
              <a:rPr lang="en-US" dirty="0"/>
              <a:t>And there are some problems. </a:t>
            </a:r>
            <a:r>
              <a:rPr lang="en-US" sz="1200" b="0" i="0" kern="1200" dirty="0">
                <a:solidFill>
                  <a:schemeClr val="tx1"/>
                </a:solidFill>
                <a:effectLst/>
                <a:latin typeface="+mn-lt"/>
                <a:ea typeface="+mn-ea"/>
                <a:cs typeface="+mn-cs"/>
              </a:rPr>
              <a:t>Early nets that are wired may block the path of later nets that's actually easy to see in the little example. You know, the optimal choice for any one net may not be good for a later net. (draw an example)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66</a:t>
            </a:fld>
            <a:endParaRPr lang="en-US"/>
          </a:p>
        </p:txBody>
      </p:sp>
    </p:spTree>
    <p:extLst>
      <p:ext uri="{BB962C8B-B14F-4D97-AF65-F5344CB8AC3E}">
        <p14:creationId xmlns:p14="http://schemas.microsoft.com/office/powerpoint/2010/main" val="173665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basic maze router, the basic idea is you're going to give me a grid, and each square cell represents where one wire can cross. And we're going to start by connecting two points, and the points are historically and traditionally called the source and the target. You start from the source, and you route to the target. And the problem is to find a shortest path connecting the source cell and the target cell. And, so when using the cells, a wire can, for example it can cross the cell, so you </a:t>
            </a:r>
          </a:p>
          <a:p>
            <a:r>
              <a:rPr lang="en-US" sz="1200" b="0" i="0" kern="1200" dirty="0">
                <a:solidFill>
                  <a:schemeClr val="tx1"/>
                </a:solidFill>
                <a:effectLst/>
                <a:latin typeface="+mn-lt"/>
                <a:ea typeface="+mn-ea"/>
                <a:cs typeface="+mn-cs"/>
              </a:rPr>
              <a:t>can cross vertically. You can also cross horizontally, or you can bend, you can go into the cell and you can sort of turn and go out sideways. So you can do anything you want in a cell. As you can just assume that all the geometry is correctly set up so that any wire can cross any cell.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67</a:t>
            </a:fld>
            <a:endParaRPr lang="en-US"/>
          </a:p>
        </p:txBody>
      </p:sp>
    </p:spTree>
    <p:extLst>
      <p:ext uri="{BB962C8B-B14F-4D97-AF65-F5344CB8AC3E}">
        <p14:creationId xmlns:p14="http://schemas.microsoft.com/office/powerpoint/2010/main" val="249696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big core idea of a maze router is you start with a source cell, just the single cell, and then you find all new cells that … (explain … cell immediately adjacent to the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big idea in Maze routing is you just continue this process. That's the big great idea. At each expansion, or people call it wavefront, you know, like something got spread from the inside to the outside, you basically get one more unit of length from the previous one. And you just keep going until one of those cells labels the target with a path cost, a pathlength and you found a path.</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68</a:t>
            </a:fld>
            <a:endParaRPr lang="en-US"/>
          </a:p>
        </p:txBody>
      </p:sp>
    </p:spTree>
    <p:extLst>
      <p:ext uri="{BB962C8B-B14F-4D97-AF65-F5344CB8AC3E}">
        <p14:creationId xmlns:p14="http://schemas.microsoft.com/office/powerpoint/2010/main" val="832125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one example. </a:t>
            </a:r>
            <a:r>
              <a:rPr lang="en-US" sz="1200" b="0" i="0" kern="1200" dirty="0">
                <a:solidFill>
                  <a:schemeClr val="tx1"/>
                </a:solidFill>
                <a:effectLst/>
                <a:latin typeface="+mn-lt"/>
                <a:ea typeface="+mn-ea"/>
                <a:cs typeface="+mn-cs"/>
              </a:rPr>
              <a:t>We start with the source cell. We say, what are all the paths of length one? And the answer is, it's that one.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69</a:t>
            </a:fld>
            <a:endParaRPr lang="en-US"/>
          </a:p>
        </p:txBody>
      </p:sp>
    </p:spTree>
    <p:extLst>
      <p:ext uri="{BB962C8B-B14F-4D97-AF65-F5344CB8AC3E}">
        <p14:creationId xmlns:p14="http://schemas.microsoft.com/office/powerpoint/2010/main" val="276752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Okay, what are all the paths that have length two? And the answer is, it is this diamond of cells north, south, east and west of the source one cell (draw). These cells are all paths with length 2. </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70</a:t>
            </a:fld>
            <a:endParaRPr lang="en-US"/>
          </a:p>
        </p:txBody>
      </p:sp>
    </p:spTree>
    <p:extLst>
      <p:ext uri="{BB962C8B-B14F-4D97-AF65-F5344CB8AC3E}">
        <p14:creationId xmlns:p14="http://schemas.microsoft.com/office/powerpoint/2010/main" val="36884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outside and see the cell immediately adjacent to the previous cells)</a:t>
            </a:r>
          </a:p>
        </p:txBody>
      </p:sp>
      <p:sp>
        <p:nvSpPr>
          <p:cNvPr id="4" name="Slide Number Placeholder 3"/>
          <p:cNvSpPr>
            <a:spLocks noGrp="1"/>
          </p:cNvSpPr>
          <p:nvPr>
            <p:ph type="sldNum" sz="quarter" idx="5"/>
          </p:nvPr>
        </p:nvSpPr>
        <p:spPr/>
        <p:txBody>
          <a:bodyPr/>
          <a:lstStyle/>
          <a:p>
            <a:fld id="{AAE100B7-F0F0-BA4B-98D9-DC51A8C921F3}" type="slidenum">
              <a:rPr lang="en-US" smtClean="0"/>
              <a:t>71</a:t>
            </a:fld>
            <a:endParaRPr lang="en-US"/>
          </a:p>
        </p:txBody>
      </p:sp>
    </p:spTree>
    <p:extLst>
      <p:ext uri="{BB962C8B-B14F-4D97-AF65-F5344CB8AC3E}">
        <p14:creationId xmlns:p14="http://schemas.microsoft.com/office/powerpoint/2010/main" val="277609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is a structure to a set of objects in which some pairs of the objects are in some sense related or connected. The object is called “vertex” and the connection is called “edge”.</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the paths there are seven units away oh, look they are also one unit away from sixes. Oh, look I have hit the target. I have labeled the target with a number, and the number I have labeled the target with is a seven. What does that mean? There's a path of length seven from the source to the target.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these expansion steps, you know going from the threes to the fours, going from the fours to the fives, going from the fives to the sixes, creates a wave front of paths. And the analogy is if you drop a rock in a pond, the waves, you know, go out in a circle. Well in this case the waves go out (draw example) kind of in a diamond shape.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76</a:t>
            </a:fld>
            <a:endParaRPr lang="en-US"/>
          </a:p>
        </p:txBody>
      </p:sp>
    </p:spTree>
    <p:extLst>
      <p:ext uri="{BB962C8B-B14F-4D97-AF65-F5344CB8AC3E}">
        <p14:creationId xmlns:p14="http://schemas.microsoft.com/office/powerpoint/2010/main" val="428350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do we do? We have found a cost of the path but we need to restore the path otherwise it doesn’t make sense. So we need to </a:t>
            </a:r>
            <a:r>
              <a:rPr lang="en-US" dirty="0" err="1"/>
              <a:t>backtrace</a:t>
            </a:r>
            <a:r>
              <a:rPr lang="en-US" dirty="0"/>
              <a:t> the path from the gird with all these labels. We need to select a shortest-path, you might have already noticed that there are multiple shortest paths in this case, you just pick up any shortest path from the target back to source.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77</a:t>
            </a:fld>
            <a:endParaRPr lang="en-US"/>
          </a:p>
        </p:txBody>
      </p:sp>
    </p:spTree>
    <p:extLst>
      <p:ext uri="{BB962C8B-B14F-4D97-AF65-F5344CB8AC3E}">
        <p14:creationId xmlns:p14="http://schemas.microsoft.com/office/powerpoint/2010/main" val="255008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you do, you do a step called clean-up. Clean-up is just what it sounds, clean-up says, get rid of all the stuff you put in the grid, so that the grid is in a state ready to route the next wire. So if you just put some path length numbers in the grid, you go erase them all. </a:t>
            </a:r>
            <a:r>
              <a:rPr lang="en-US" sz="1200" b="0" i="0" kern="1200" dirty="0">
                <a:solidFill>
                  <a:schemeClr val="tx1"/>
                </a:solidFill>
                <a:effectLst/>
                <a:latin typeface="+mn-lt"/>
                <a:ea typeface="+mn-ea"/>
                <a:cs typeface="+mn-cs"/>
              </a:rPr>
              <a:t> And let's also just make sure that you relabel the path you just found as an obstacle because the next wire can not use any of those cells. So you clean up the grid for the next net, leaving the S to T path you just found for this net as an obstacle.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are ready to route the next net with the obstacles from the previously routed net in place in the grid, with previous net represented as obstacles.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78</a:t>
            </a:fld>
            <a:endParaRPr lang="en-US"/>
          </a:p>
        </p:txBody>
      </p:sp>
    </p:spTree>
    <p:extLst>
      <p:ext uri="{BB962C8B-B14F-4D97-AF65-F5344CB8AC3E}">
        <p14:creationId xmlns:p14="http://schemas.microsoft.com/office/powerpoint/2010/main" val="329580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obstacles are, are, we sometimes call them obstacles. We sometimes call them blockages. Any cell you cannot use for a wire is an obstacle. An obstacle or a blockage. (explain the four items)</a:t>
            </a:r>
          </a:p>
          <a:p>
            <a:endParaRPr lang="en-US" dirty="0"/>
          </a:p>
          <a:p>
            <a:r>
              <a:rPr lang="en-US" dirty="0"/>
              <a:t>So I am showing you this example. I got a new net S and T. You are going to find the path from S to T using the maze routing procedure. So you start with S labeled with 1, and go one step (…) If I </a:t>
            </a:r>
            <a:r>
              <a:rPr lang="en-US" dirty="0" err="1"/>
              <a:t>backtrace</a:t>
            </a:r>
            <a:r>
              <a:rPr lang="en-US" dirty="0"/>
              <a:t> the wire, what I am going to have here is …</a:t>
            </a:r>
          </a:p>
        </p:txBody>
      </p:sp>
      <p:sp>
        <p:nvSpPr>
          <p:cNvPr id="4" name="Slide Number Placeholder 3"/>
          <p:cNvSpPr>
            <a:spLocks noGrp="1"/>
          </p:cNvSpPr>
          <p:nvPr>
            <p:ph type="sldNum" sz="quarter" idx="5"/>
          </p:nvPr>
        </p:nvSpPr>
        <p:spPr/>
        <p:txBody>
          <a:bodyPr/>
          <a:lstStyle/>
          <a:p>
            <a:fld id="{AAE100B7-F0F0-BA4B-98D9-DC51A8C921F3}" type="slidenum">
              <a:rPr lang="en-US" smtClean="0"/>
              <a:t>79</a:t>
            </a:fld>
            <a:endParaRPr lang="en-US"/>
          </a:p>
        </p:txBody>
      </p:sp>
    </p:spTree>
    <p:extLst>
      <p:ext uri="{BB962C8B-B14F-4D97-AF65-F5344CB8AC3E}">
        <p14:creationId xmlns:p14="http://schemas.microsoft.com/office/powerpoint/2010/main" val="67010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these three steps of maze routing. </a:t>
            </a:r>
            <a:r>
              <a:rPr lang="en-US" sz="1200" b="0" i="0" kern="1200" dirty="0">
                <a:solidFill>
                  <a:schemeClr val="tx1"/>
                </a:solidFill>
                <a:effectLst/>
                <a:latin typeface="+mn-lt"/>
                <a:ea typeface="+mn-ea"/>
                <a:cs typeface="+mn-cs"/>
              </a:rPr>
              <a:t>Expand a breadth first search to find all the paths from the source to target in path length order. Why do we call it a breadth first search? You find all the paths of length three before you find the paths of length four. You find all the paths of length four before you find all the paths of length five, and so on. Every path you found the length is always larger than the previous one and that’s exactly how this labeling process works.</a:t>
            </a:r>
          </a:p>
          <a:p>
            <a:endParaRPr lang="en-US" dirty="0"/>
          </a:p>
          <a:p>
            <a:r>
              <a:rPr lang="en-US" dirty="0" err="1"/>
              <a:t>Backtrace</a:t>
            </a:r>
            <a:r>
              <a:rPr lang="en-US" dirty="0"/>
              <a:t>, walk a shorte</a:t>
            </a:r>
            <a:r>
              <a:rPr lang="en-US" sz="1200" b="0" i="0" kern="1200" dirty="0">
                <a:solidFill>
                  <a:schemeClr val="tx1"/>
                </a:solidFill>
                <a:effectLst/>
                <a:latin typeface="+mn-lt"/>
                <a:ea typeface="+mn-ea"/>
                <a:cs typeface="+mn-cs"/>
              </a:rPr>
              <a:t>st path back to the source. And then mark the path cells as obstacles so that you can keep routing.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then clean-up erases all the other stuff you put in the grid, returning it to its original clean state, so that you can route the next net with the previous nets represented as obstacles. So that's the basic idea.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80</a:t>
            </a:fld>
            <a:endParaRPr lang="en-US"/>
          </a:p>
        </p:txBody>
      </p:sp>
    </p:spTree>
    <p:extLst>
      <p:ext uri="{BB962C8B-B14F-4D97-AF65-F5344CB8AC3E}">
        <p14:creationId xmlns:p14="http://schemas.microsoft.com/office/powerpoint/2010/main" val="368395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81</a:t>
            </a:fld>
            <a:endParaRPr lang="en-US"/>
          </a:p>
        </p:txBody>
      </p:sp>
    </p:spTree>
    <p:extLst>
      <p:ext uri="{BB962C8B-B14F-4D97-AF65-F5344CB8AC3E}">
        <p14:creationId xmlns:p14="http://schemas.microsoft.com/office/powerpoint/2010/main" val="201344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4618A075-BAFB-4540-993E-A9649897C5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19B268BE-C265-0B40-A4AF-7810AE9604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8" name="Slide Number Placeholder 3">
            <a:extLst>
              <a:ext uri="{FF2B5EF4-FFF2-40B4-BE49-F238E27FC236}">
                <a16:creationId xmlns:a16="http://schemas.microsoft.com/office/drawing/2014/main" id="{A68755D4-05CC-1C4D-94A6-3FF62C2B5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28E4393-A97E-BC45-A5B4-958F75F93779}" type="slidenum">
              <a:rPr lang="en-US" altLang="en-US"/>
              <a:pPr/>
              <a:t>98</a:t>
            </a:fld>
            <a:endParaRPr lang="en-US" altLang="en-US"/>
          </a:p>
        </p:txBody>
      </p:sp>
    </p:spTree>
    <p:extLst>
      <p:ext uri="{BB962C8B-B14F-4D97-AF65-F5344CB8AC3E}">
        <p14:creationId xmlns:p14="http://schemas.microsoft.com/office/powerpoint/2010/main" val="309214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8DFD666-13F6-6D4F-B80B-9AB4F412CD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0766FCF-1FEF-084A-832C-77CF1440A0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2" name="Slide Number Placeholder 3">
            <a:extLst>
              <a:ext uri="{FF2B5EF4-FFF2-40B4-BE49-F238E27FC236}">
                <a16:creationId xmlns:a16="http://schemas.microsoft.com/office/drawing/2014/main" id="{8FB3DF22-AC8A-CE40-95A7-C7511AA4B6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E944A59-23BB-8148-9B2F-AF48A4974031}" type="slidenum">
              <a:rPr lang="en-US" altLang="en-US"/>
              <a:pPr/>
              <a:t>99</a:t>
            </a:fld>
            <a:endParaRPr lang="en-US" altLang="en-US"/>
          </a:p>
        </p:txBody>
      </p:sp>
    </p:spTree>
    <p:extLst>
      <p:ext uri="{BB962C8B-B14F-4D97-AF65-F5344CB8AC3E}">
        <p14:creationId xmlns:p14="http://schemas.microsoft.com/office/powerpoint/2010/main" val="172864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43E1E389-D7DB-0846-9FE4-C104AAD0B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23682E81-D9F5-9840-8EBC-71438CED75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6" name="Slide Number Placeholder 3">
            <a:extLst>
              <a:ext uri="{FF2B5EF4-FFF2-40B4-BE49-F238E27FC236}">
                <a16:creationId xmlns:a16="http://schemas.microsoft.com/office/drawing/2014/main" id="{9775C6D3-E33E-4948-8334-F17A0B3DF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AB8288E-CFFA-6440-898A-DDB12FE4AAE5}" type="slidenum">
              <a:rPr lang="en-US" altLang="en-US"/>
              <a:pPr/>
              <a:t>100</a:t>
            </a:fld>
            <a:endParaRPr lang="en-US" altLang="en-US"/>
          </a:p>
        </p:txBody>
      </p:sp>
    </p:spTree>
    <p:extLst>
      <p:ext uri="{BB962C8B-B14F-4D97-AF65-F5344CB8AC3E}">
        <p14:creationId xmlns:p14="http://schemas.microsoft.com/office/powerpoint/2010/main" val="258328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A352AAF-B0DA-1E47-9FDE-47A8D4FAE4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4EFD506-DA6C-CF47-B0D7-361ABAAC93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580" name="Slide Number Placeholder 3">
            <a:extLst>
              <a:ext uri="{FF2B5EF4-FFF2-40B4-BE49-F238E27FC236}">
                <a16:creationId xmlns:a16="http://schemas.microsoft.com/office/drawing/2014/main" id="{9E62FC50-147D-2141-B579-6DEB26795C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715C92-79A0-214C-992D-AC2CCEA0158E}" type="slidenum">
              <a:rPr lang="en-US" altLang="en-US"/>
              <a:pPr/>
              <a:t>101</a:t>
            </a:fld>
            <a:endParaRPr lang="en-US" altLang="en-US"/>
          </a:p>
        </p:txBody>
      </p:sp>
    </p:spTree>
    <p:extLst>
      <p:ext uri="{BB962C8B-B14F-4D97-AF65-F5344CB8AC3E}">
        <p14:creationId xmlns:p14="http://schemas.microsoft.com/office/powerpoint/2010/main" val="97750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subgraph is a graph whose vertex set is a subset of the vertex set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35348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figured out how to place all the gates that are created by the logic synthesis and then the technology mapping. And we have the new problem how to connect the wires and this is the routing problem. </a:t>
            </a:r>
            <a:r>
              <a:rPr lang="en-US" sz="1200" b="0" i="0" kern="1200" dirty="0">
                <a:solidFill>
                  <a:schemeClr val="tx1"/>
                </a:solidFill>
                <a:effectLst/>
                <a:latin typeface="+mn-lt"/>
                <a:ea typeface="+mn-ea"/>
                <a:cs typeface="+mn-cs"/>
              </a:rPr>
              <a:t>And in our big ASIC, you could have thousands of macro blocks representing you know, memories and other predefined chunks of things like processors and such. Millions and millions of gates, and millions of wires literally. A big ASIC, an industrial-size big ASIC could be 20 million wires or 40 millions wires. You're going to end up with, literally, kilometers of wire on the surface of the chip. It is physically impossible to do any of that stuff manually. We need tools, we need software to do this.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56</a:t>
            </a:fld>
            <a:endParaRPr lang="en-US"/>
          </a:p>
        </p:txBody>
      </p:sp>
    </p:spTree>
    <p:extLst>
      <p:ext uri="{BB962C8B-B14F-4D97-AF65-F5344CB8AC3E}">
        <p14:creationId xmlns:p14="http://schemas.microsoft.com/office/powerpoint/2010/main" val="208760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problems we have to think about: The first is scale. </a:t>
            </a:r>
            <a:r>
              <a:rPr lang="en-US" sz="1200" b="0" i="0" kern="1200" dirty="0">
                <a:solidFill>
                  <a:schemeClr val="tx1"/>
                </a:solidFill>
                <a:effectLst/>
                <a:latin typeface="+mn-lt"/>
                <a:ea typeface="+mn-ea"/>
                <a:cs typeface="+mn-cs"/>
              </a:rPr>
              <a:t>Big chips have an enormous number. Millions of wires, and not every wire gets to take an easy path to, connect its pins. (explain …)</a:t>
            </a:r>
          </a:p>
          <a:p>
            <a:endParaRPr lang="en-US" dirty="0"/>
          </a:p>
          <a:p>
            <a:r>
              <a:rPr lang="en-US" sz="1200" b="0" i="0" kern="1200" dirty="0">
                <a:solidFill>
                  <a:schemeClr val="tx1"/>
                </a:solidFill>
                <a:effectLst/>
                <a:latin typeface="+mn-lt"/>
                <a:ea typeface="+mn-ea"/>
                <a:cs typeface="+mn-cs"/>
              </a:rPr>
              <a:t>We have a lot of geometric complexity now too. At the nanoscale, wires that are some number of tens of nanometers across, the geometry rules are incredibly complex just to make the physics work. And that really makes the routing problem hard. Nevertheless we're going to do what everybody does when we start talking about routing, we're going to use a simple grid representation of the layout. It turns out that's the right place to start, and in fact the way real routers. The work is they, they have a sequence of tools. So just like placement, we got rid of some detail. We, for example, pretended the wires were two point springs, we pretended the gates had no physical size. And then we dealt with the, the massive scale part of the problem and then we circled back later and we did some other work to, to deal with the physical problems like the gates overlapping. When people build real routers we do the same thing. We make geometric abstractions like everything's on a grid. We deal with most of the problems with the simple geometry. And then we go in very close and we deal with, the, the detailed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(explain the final part)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57</a:t>
            </a:fld>
            <a:endParaRPr lang="en-US"/>
          </a:p>
        </p:txBody>
      </p:sp>
    </p:spTree>
    <p:extLst>
      <p:ext uri="{BB962C8B-B14F-4D97-AF65-F5344CB8AC3E}">
        <p14:creationId xmlns:p14="http://schemas.microsoft.com/office/powerpoint/2010/main" val="133138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first physical assumption to, to be aware of is that there's many layers of wiring available for routing at any real </a:t>
            </a:r>
            <a:r>
              <a:rPr lang="en-US" sz="1200" b="0" i="0" kern="1200" dirty="0" err="1">
                <a:solidFill>
                  <a:schemeClr val="tx1"/>
                </a:solidFill>
                <a:effectLst/>
                <a:latin typeface="+mn-lt"/>
                <a:ea typeface="+mn-ea"/>
                <a:cs typeface="+mn-cs"/>
              </a:rPr>
              <a:t>asic</a:t>
            </a:r>
            <a:r>
              <a:rPr lang="en-US" sz="1200" b="0" i="0" kern="1200" dirty="0">
                <a:solidFill>
                  <a:schemeClr val="tx1"/>
                </a:solidFill>
                <a:effectLst/>
                <a:latin typeface="+mn-lt"/>
                <a:ea typeface="+mn-ea"/>
                <a:cs typeface="+mn-cs"/>
              </a:rPr>
              <a:t>. So they are made of metal today, they're, copper and can connect wires across different layers with things called </a:t>
            </a:r>
            <a:r>
              <a:rPr lang="en-US" sz="1200" b="0" i="0" kern="1200" dirty="0" err="1">
                <a:solidFill>
                  <a:schemeClr val="tx1"/>
                </a:solidFill>
                <a:effectLst/>
                <a:latin typeface="+mn-lt"/>
                <a:ea typeface="+mn-ea"/>
                <a:cs typeface="+mn-cs"/>
              </a:rPr>
              <a:t>vais</a:t>
            </a:r>
            <a:r>
              <a:rPr lang="en-US" sz="1200" b="0" i="0" kern="1200" dirty="0">
                <a:solidFill>
                  <a:schemeClr val="tx1"/>
                </a:solidFill>
                <a:effectLst/>
                <a:latin typeface="+mn-lt"/>
                <a:ea typeface="+mn-ea"/>
                <a:cs typeface="+mn-cs"/>
              </a:rPr>
              <a:t>. This is kind of little plugs of metal that go from one layer of metal wiring to another layer of metal wiring.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really simple view. This is a standard cell, kind of NAND gate drawn in a 3D representation. Standard cells would typically be using metal on layers 1 and 2 to sort of connect things on the inside. The routing of the wires that would be connecting the logic gates would be up on, you know, 3, 4, 5, 6, 7, 8, maybe even 9 and 10, depending on the particular technology. (draw some metal layers)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upper most layers of the wiring are often reserved for special things like the clocks, global signals, power distribution, things like that. (explain)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58</a:t>
            </a:fld>
            <a:endParaRPr lang="en-US"/>
          </a:p>
        </p:txBody>
      </p:sp>
    </p:spTree>
    <p:extLst>
      <p:ext uri="{BB962C8B-B14F-4D97-AF65-F5344CB8AC3E}">
        <p14:creationId xmlns:p14="http://schemas.microsoft.com/office/powerpoint/2010/main" val="25421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example from about 2000, just something from Wikipedia and I am allowed to show it. This is a cross section view of a five layers of routing. Little bit of terminology if you look closely at the picture. FEOL, that’s what it says over here. That’s front end of line. </a:t>
            </a:r>
            <a:r>
              <a:rPr lang="en-US" sz="1200" b="0" i="0" kern="1200" dirty="0">
                <a:solidFill>
                  <a:schemeClr val="tx1"/>
                </a:solidFill>
                <a:effectLst/>
                <a:latin typeface="+mn-lt"/>
                <a:ea typeface="+mn-ea"/>
                <a:cs typeface="+mn-cs"/>
              </a:rPr>
              <a:t>And the line means the fabrication line, the manufacturing line. The front end stuff are the chip fabrication steps that make the transistors on the silicon wafer. Now that's as opposed to this label over here, the back end of the line. </a:t>
            </a:r>
          </a:p>
          <a:p>
            <a:r>
              <a:rPr lang="en-US" sz="1200" b="0" i="0" kern="1200" dirty="0">
                <a:solidFill>
                  <a:schemeClr val="tx1"/>
                </a:solidFill>
                <a:effectLst/>
                <a:latin typeface="+mn-lt"/>
                <a:ea typeface="+mn-ea"/>
                <a:cs typeface="+mn-cs"/>
              </a:rPr>
              <a:t>Those are the fabrication steps that make the wires. And what you can see is that in terms of the vertical space, it's mostly back end of line. Because all of these wires are, you know, separate layers. This particular picture's cross sectional view of both the front end and back end of line stuff for five layers of wiring will always have stuff happening up at the top which is actually some packaging stuff.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59</a:t>
            </a:fld>
            <a:endParaRPr lang="en-US"/>
          </a:p>
        </p:txBody>
      </p:sp>
    </p:spTree>
    <p:extLst>
      <p:ext uri="{BB962C8B-B14F-4D97-AF65-F5344CB8AC3E}">
        <p14:creationId xmlns:p14="http://schemas.microsoft.com/office/powerpoint/2010/main" val="125590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picture again but with more labels. </a:t>
            </a:r>
            <a:r>
              <a:rPr lang="en-US" sz="1200" b="0" i="0" kern="1200" dirty="0">
                <a:solidFill>
                  <a:schemeClr val="tx1"/>
                </a:solidFill>
                <a:effectLst/>
                <a:latin typeface="+mn-lt"/>
                <a:ea typeface="+mn-ea"/>
                <a:cs typeface="+mn-cs"/>
              </a:rPr>
              <a:t>So again, the stuff at the bottom, those are the transistors. That's how we make the switches that actually make up the insides of our gate level logic. And then what we have, the orange things, are levels of metals. And so there's a layer 1 metal down at the bottom and then on top of that a layer 2 metal, and then on top of that a level 3 metal. And if you look very closely it will say something like CU1, CU2, CU3. CU means copper. So this is copper layer 1 metaling, copper layer 2 metaling, copper layer 3 metaling, and so on so forth. This is the wiring for the logic, this is how you connect stuff to make the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top of that there are yet more layers of metal, metal 4 and metal 5. And if you look very careful with this, one of the things you'll see is that the metal layers at the top are a little wider and they're a little thicker. And there's a reason for that. This is a designed part of all modern ASIC technologies. They're designed to be a little wider and a little thicker so they offer less electrical resistance. And the reason is for that is because you're going to be doing some special stuff up there. Like routing the clock that connects all the flip flops. And routing the power distribution and so you really care about things like resistance being low. And the way you do that is by making things thicker and wider, up at the top. So as you move upper, the wires become thicker and wider to offer less resistance.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up at the top, we've actually got a little piece of something interesting, this is package level interconnect. Because the wires on the chip need to connect to electrical connections off the chip, and they are at a much larger physical scale. And so, what that thing is up at the top is a solder bump. And that's just literary a big blob of metal. </a:t>
            </a:r>
          </a:p>
          <a:p>
            <a:r>
              <a:rPr lang="en-US" sz="1200" b="0" i="0" kern="1200" dirty="0">
                <a:solidFill>
                  <a:schemeClr val="tx1"/>
                </a:solidFill>
                <a:effectLst/>
                <a:latin typeface="+mn-lt"/>
                <a:ea typeface="+mn-ea"/>
                <a:cs typeface="+mn-cs"/>
              </a:rPr>
              <a:t>Which is the appropriate electrical connection to a pin on a printed circuit board somewhere so you can take this chip, put it in the appropriate package.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60</a:t>
            </a:fld>
            <a:endParaRPr lang="en-US"/>
          </a:p>
        </p:txBody>
      </p:sp>
    </p:spTree>
    <p:extLst>
      <p:ext uri="{BB962C8B-B14F-4D97-AF65-F5344CB8AC3E}">
        <p14:creationId xmlns:p14="http://schemas.microsoft.com/office/powerpoint/2010/main" val="5877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little bit placement versus routing.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61</a:t>
            </a:fld>
            <a:endParaRPr lang="en-US"/>
          </a:p>
        </p:txBody>
      </p:sp>
    </p:spTree>
    <p:extLst>
      <p:ext uri="{BB962C8B-B14F-4D97-AF65-F5344CB8AC3E}">
        <p14:creationId xmlns:p14="http://schemas.microsoft.com/office/powerpoint/2010/main" val="231328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12/5/21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12/5/21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12/5/21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12/5/21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12/5/21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12/5/21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pPr algn="ctr"/>
            <a:r>
              <a:rPr lang="en-US" sz="4800" dirty="0"/>
              <a:t>Graph Algorithms</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67E87-160B-2E40-A41C-757B7D8A307D}"/>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62781578-04A1-A84A-B401-C297DF052631}"/>
              </a:ext>
            </a:extLst>
          </p:cNvPr>
          <p:cNvSpPr>
            <a:spLocks noGrp="1"/>
          </p:cNvSpPr>
          <p:nvPr>
            <p:ph type="title"/>
          </p:nvPr>
        </p:nvSpPr>
        <p:spPr/>
        <p:txBody>
          <a:bodyPr/>
          <a:lstStyle/>
          <a:p>
            <a:r>
              <a:rPr lang="en-US" dirty="0"/>
              <a:t>DFS</a:t>
            </a:r>
          </a:p>
        </p:txBody>
      </p:sp>
      <p:sp>
        <p:nvSpPr>
          <p:cNvPr id="5" name="Oval 6">
            <a:extLst>
              <a:ext uri="{FF2B5EF4-FFF2-40B4-BE49-F238E27FC236}">
                <a16:creationId xmlns:a16="http://schemas.microsoft.com/office/drawing/2014/main" id="{ED971D0E-1FD4-DF47-B76F-F33248335AD2}"/>
              </a:ext>
            </a:extLst>
          </p:cNvPr>
          <p:cNvSpPr>
            <a:spLocks noChangeArrowheads="1"/>
          </p:cNvSpPr>
          <p:nvPr/>
        </p:nvSpPr>
        <p:spPr bwMode="auto">
          <a:xfrm>
            <a:off x="1908175" y="1989126"/>
            <a:ext cx="627063"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a:t>
            </a:r>
            <a:endParaRPr lang="en-US" altLang="zh-TW" sz="2000"/>
          </a:p>
        </p:txBody>
      </p:sp>
      <p:sp>
        <p:nvSpPr>
          <p:cNvPr id="6" name="Oval 7">
            <a:extLst>
              <a:ext uri="{FF2B5EF4-FFF2-40B4-BE49-F238E27FC236}">
                <a16:creationId xmlns:a16="http://schemas.microsoft.com/office/drawing/2014/main" id="{BFAB64FD-CC61-2244-B11A-4F10F5329799}"/>
              </a:ext>
            </a:extLst>
          </p:cNvPr>
          <p:cNvSpPr>
            <a:spLocks noChangeArrowheads="1"/>
          </p:cNvSpPr>
          <p:nvPr/>
        </p:nvSpPr>
        <p:spPr bwMode="auto">
          <a:xfrm>
            <a:off x="1119188" y="289082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9">
            <a:extLst>
              <a:ext uri="{FF2B5EF4-FFF2-40B4-BE49-F238E27FC236}">
                <a16:creationId xmlns:a16="http://schemas.microsoft.com/office/drawing/2014/main" id="{728ABC00-78B3-DD4A-A9EB-3AB38F768D76}"/>
              </a:ext>
            </a:extLst>
          </p:cNvPr>
          <p:cNvSpPr>
            <a:spLocks noChangeArrowheads="1"/>
          </p:cNvSpPr>
          <p:nvPr/>
        </p:nvSpPr>
        <p:spPr bwMode="auto">
          <a:xfrm>
            <a:off x="755650" y="364647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10">
            <a:extLst>
              <a:ext uri="{FF2B5EF4-FFF2-40B4-BE49-F238E27FC236}">
                <a16:creationId xmlns:a16="http://schemas.microsoft.com/office/drawing/2014/main" id="{5C45DD9D-FED4-F346-B940-F96A840AB9F9}"/>
              </a:ext>
            </a:extLst>
          </p:cNvPr>
          <p:cNvSpPr>
            <a:spLocks noChangeArrowheads="1"/>
          </p:cNvSpPr>
          <p:nvPr/>
        </p:nvSpPr>
        <p:spPr bwMode="auto">
          <a:xfrm>
            <a:off x="1519238" y="3641713"/>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13">
            <a:extLst>
              <a:ext uri="{FF2B5EF4-FFF2-40B4-BE49-F238E27FC236}">
                <a16:creationId xmlns:a16="http://schemas.microsoft.com/office/drawing/2014/main" id="{D0710245-7CA1-4F46-B6D2-7B6BE4140914}"/>
              </a:ext>
            </a:extLst>
          </p:cNvPr>
          <p:cNvSpPr>
            <a:spLocks noChangeArrowheads="1"/>
          </p:cNvSpPr>
          <p:nvPr/>
        </p:nvSpPr>
        <p:spPr bwMode="auto">
          <a:xfrm>
            <a:off x="1169988" y="443387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15">
            <a:extLst>
              <a:ext uri="{FF2B5EF4-FFF2-40B4-BE49-F238E27FC236}">
                <a16:creationId xmlns:a16="http://schemas.microsoft.com/office/drawing/2014/main" id="{9DF92C62-2AB0-2041-B909-1EF99209EBCF}"/>
              </a:ext>
            </a:extLst>
          </p:cNvPr>
          <p:cNvSpPr>
            <a:spLocks noChangeArrowheads="1"/>
          </p:cNvSpPr>
          <p:nvPr/>
        </p:nvSpPr>
        <p:spPr bwMode="auto">
          <a:xfrm>
            <a:off x="1930400" y="5283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8">
            <a:extLst>
              <a:ext uri="{FF2B5EF4-FFF2-40B4-BE49-F238E27FC236}">
                <a16:creationId xmlns:a16="http://schemas.microsoft.com/office/drawing/2014/main" id="{F842A773-912D-D145-A2E7-364CD3F8A61F}"/>
              </a:ext>
            </a:extLst>
          </p:cNvPr>
          <p:cNvSpPr>
            <a:spLocks noChangeShapeType="1"/>
          </p:cNvSpPr>
          <p:nvPr/>
        </p:nvSpPr>
        <p:spPr bwMode="auto">
          <a:xfrm flipH="1">
            <a:off x="1155700" y="3403588"/>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9">
            <a:extLst>
              <a:ext uri="{FF2B5EF4-FFF2-40B4-BE49-F238E27FC236}">
                <a16:creationId xmlns:a16="http://schemas.microsoft.com/office/drawing/2014/main" id="{12FF7C8A-8EAE-5642-BDB3-3BC235ECE395}"/>
              </a:ext>
            </a:extLst>
          </p:cNvPr>
          <p:cNvSpPr>
            <a:spLocks noChangeShapeType="1"/>
          </p:cNvSpPr>
          <p:nvPr/>
        </p:nvSpPr>
        <p:spPr bwMode="auto">
          <a:xfrm>
            <a:off x="1604963" y="3382951"/>
            <a:ext cx="171450" cy="246062"/>
          </a:xfrm>
          <a:prstGeom prst="line">
            <a:avLst/>
          </a:prstGeom>
          <a:noFill/>
          <a:ln w="3175">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0A2179DC-82A7-F04D-92A5-FE19E7968618}"/>
              </a:ext>
            </a:extLst>
          </p:cNvPr>
          <p:cNvSpPr>
            <a:spLocks noChangeShapeType="1"/>
          </p:cNvSpPr>
          <p:nvPr/>
        </p:nvSpPr>
        <p:spPr bwMode="auto">
          <a:xfrm>
            <a:off x="1131888" y="4173526"/>
            <a:ext cx="190500" cy="273050"/>
          </a:xfrm>
          <a:prstGeom prst="line">
            <a:avLst/>
          </a:prstGeom>
          <a:noFill/>
          <a:ln w="3175">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08230168-1CCC-9943-97CA-112D8678EB7B}"/>
              </a:ext>
            </a:extLst>
          </p:cNvPr>
          <p:cNvSpPr>
            <a:spLocks noChangeShapeType="1"/>
          </p:cNvSpPr>
          <p:nvPr/>
        </p:nvSpPr>
        <p:spPr bwMode="auto">
          <a:xfrm flipH="1">
            <a:off x="1604963" y="4162413"/>
            <a:ext cx="153987" cy="276225"/>
          </a:xfrm>
          <a:prstGeom prst="line">
            <a:avLst/>
          </a:prstGeom>
          <a:noFill/>
          <a:ln w="3175">
            <a:solidFill>
              <a:schemeClr val="tx1"/>
            </a:solidFill>
            <a:round/>
            <a:headEnd/>
            <a:tailEnd/>
          </a:ln>
          <a:effectLst/>
        </p:spPr>
        <p:txBody>
          <a:bodyPr/>
          <a:lstStyle/>
          <a:p>
            <a:endParaRPr lang="zh-TW" altLang="en-US"/>
          </a:p>
        </p:txBody>
      </p:sp>
      <p:sp>
        <p:nvSpPr>
          <p:cNvPr id="15" name="Oval 37">
            <a:extLst>
              <a:ext uri="{FF2B5EF4-FFF2-40B4-BE49-F238E27FC236}">
                <a16:creationId xmlns:a16="http://schemas.microsoft.com/office/drawing/2014/main" id="{AA3806DF-FCAE-0F4F-A32B-DA231EE8C2EC}"/>
              </a:ext>
            </a:extLst>
          </p:cNvPr>
          <p:cNvSpPr>
            <a:spLocks noChangeArrowheads="1"/>
          </p:cNvSpPr>
          <p:nvPr/>
        </p:nvSpPr>
        <p:spPr bwMode="auto">
          <a:xfrm>
            <a:off x="2630488" y="287653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38">
            <a:extLst>
              <a:ext uri="{FF2B5EF4-FFF2-40B4-BE49-F238E27FC236}">
                <a16:creationId xmlns:a16="http://schemas.microsoft.com/office/drawing/2014/main" id="{48E597B0-9DE1-7C4B-8DCF-EC44DA594ADC}"/>
              </a:ext>
            </a:extLst>
          </p:cNvPr>
          <p:cNvSpPr>
            <a:spLocks noChangeArrowheads="1"/>
          </p:cNvSpPr>
          <p:nvPr/>
        </p:nvSpPr>
        <p:spPr bwMode="auto">
          <a:xfrm>
            <a:off x="2266950" y="3632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39">
            <a:extLst>
              <a:ext uri="{FF2B5EF4-FFF2-40B4-BE49-F238E27FC236}">
                <a16:creationId xmlns:a16="http://schemas.microsoft.com/office/drawing/2014/main" id="{90AC6F74-358F-7640-A240-9EC35C1EEFE1}"/>
              </a:ext>
            </a:extLst>
          </p:cNvPr>
          <p:cNvSpPr>
            <a:spLocks noChangeArrowheads="1"/>
          </p:cNvSpPr>
          <p:nvPr/>
        </p:nvSpPr>
        <p:spPr bwMode="auto">
          <a:xfrm>
            <a:off x="3030538" y="362742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40">
            <a:extLst>
              <a:ext uri="{FF2B5EF4-FFF2-40B4-BE49-F238E27FC236}">
                <a16:creationId xmlns:a16="http://schemas.microsoft.com/office/drawing/2014/main" id="{26BDEB2F-645D-8947-BBFE-D3B34DB25280}"/>
              </a:ext>
            </a:extLst>
          </p:cNvPr>
          <p:cNvSpPr>
            <a:spLocks noChangeArrowheads="1"/>
          </p:cNvSpPr>
          <p:nvPr/>
        </p:nvSpPr>
        <p:spPr bwMode="auto">
          <a:xfrm>
            <a:off x="2681288" y="441958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41">
            <a:extLst>
              <a:ext uri="{FF2B5EF4-FFF2-40B4-BE49-F238E27FC236}">
                <a16:creationId xmlns:a16="http://schemas.microsoft.com/office/drawing/2014/main" id="{34428027-1BB7-BE4F-963F-5A9892274BB8}"/>
              </a:ext>
            </a:extLst>
          </p:cNvPr>
          <p:cNvSpPr>
            <a:spLocks noChangeShapeType="1"/>
          </p:cNvSpPr>
          <p:nvPr/>
        </p:nvSpPr>
        <p:spPr bwMode="auto">
          <a:xfrm flipH="1">
            <a:off x="2667000" y="3389301"/>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42">
            <a:extLst>
              <a:ext uri="{FF2B5EF4-FFF2-40B4-BE49-F238E27FC236}">
                <a16:creationId xmlns:a16="http://schemas.microsoft.com/office/drawing/2014/main" id="{89AB4D56-5488-B64A-9040-7609D7B4B917}"/>
              </a:ext>
            </a:extLst>
          </p:cNvPr>
          <p:cNvSpPr>
            <a:spLocks noChangeShapeType="1"/>
          </p:cNvSpPr>
          <p:nvPr/>
        </p:nvSpPr>
        <p:spPr bwMode="auto">
          <a:xfrm>
            <a:off x="3116263" y="3368663"/>
            <a:ext cx="171450" cy="246063"/>
          </a:xfrm>
          <a:prstGeom prst="line">
            <a:avLst/>
          </a:prstGeom>
          <a:noFill/>
          <a:ln w="3175">
            <a:solidFill>
              <a:schemeClr val="tx1"/>
            </a:solidFill>
            <a:round/>
            <a:headEnd/>
            <a:tailEnd/>
          </a:ln>
          <a:effectLst/>
        </p:spPr>
        <p:txBody>
          <a:bodyPr/>
          <a:lstStyle/>
          <a:p>
            <a:endParaRPr lang="zh-TW" altLang="en-US"/>
          </a:p>
        </p:txBody>
      </p:sp>
      <p:sp>
        <p:nvSpPr>
          <p:cNvPr id="21" name="Line 43">
            <a:extLst>
              <a:ext uri="{FF2B5EF4-FFF2-40B4-BE49-F238E27FC236}">
                <a16:creationId xmlns:a16="http://schemas.microsoft.com/office/drawing/2014/main" id="{7330B5C7-9E01-A441-BA45-3931C25DA7F2}"/>
              </a:ext>
            </a:extLst>
          </p:cNvPr>
          <p:cNvSpPr>
            <a:spLocks noChangeShapeType="1"/>
          </p:cNvSpPr>
          <p:nvPr/>
        </p:nvSpPr>
        <p:spPr bwMode="auto">
          <a:xfrm>
            <a:off x="2643188" y="4159238"/>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44">
            <a:extLst>
              <a:ext uri="{FF2B5EF4-FFF2-40B4-BE49-F238E27FC236}">
                <a16:creationId xmlns:a16="http://schemas.microsoft.com/office/drawing/2014/main" id="{D1C8F626-4A84-FF48-90CE-BAD9A7CFB1C9}"/>
              </a:ext>
            </a:extLst>
          </p:cNvPr>
          <p:cNvSpPr>
            <a:spLocks noChangeShapeType="1"/>
          </p:cNvSpPr>
          <p:nvPr/>
        </p:nvSpPr>
        <p:spPr bwMode="auto">
          <a:xfrm flipH="1">
            <a:off x="3116263" y="4148126"/>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45">
            <a:extLst>
              <a:ext uri="{FF2B5EF4-FFF2-40B4-BE49-F238E27FC236}">
                <a16:creationId xmlns:a16="http://schemas.microsoft.com/office/drawing/2014/main" id="{D15FA11D-843B-8E45-B3F8-49A7AAD4D6C9}"/>
              </a:ext>
            </a:extLst>
          </p:cNvPr>
          <p:cNvSpPr>
            <a:spLocks noChangeShapeType="1"/>
          </p:cNvSpPr>
          <p:nvPr/>
        </p:nvSpPr>
        <p:spPr bwMode="auto">
          <a:xfrm flipH="1">
            <a:off x="1619250" y="2420926"/>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47">
            <a:extLst>
              <a:ext uri="{FF2B5EF4-FFF2-40B4-BE49-F238E27FC236}">
                <a16:creationId xmlns:a16="http://schemas.microsoft.com/office/drawing/2014/main" id="{6BD38A70-39A3-C54A-AAB1-5C9F482A57FF}"/>
              </a:ext>
            </a:extLst>
          </p:cNvPr>
          <p:cNvSpPr>
            <a:spLocks noChangeShapeType="1"/>
          </p:cNvSpPr>
          <p:nvPr/>
        </p:nvSpPr>
        <p:spPr bwMode="auto">
          <a:xfrm>
            <a:off x="1619250" y="4941876"/>
            <a:ext cx="360363" cy="503237"/>
          </a:xfrm>
          <a:prstGeom prst="line">
            <a:avLst/>
          </a:prstGeom>
          <a:noFill/>
          <a:ln w="9525">
            <a:solidFill>
              <a:schemeClr val="tx1"/>
            </a:solidFill>
            <a:round/>
            <a:headEnd/>
            <a:tailEnd/>
          </a:ln>
          <a:effectLst/>
        </p:spPr>
        <p:txBody>
          <a:bodyPr/>
          <a:lstStyle/>
          <a:p>
            <a:endParaRPr lang="zh-TW" altLang="en-US"/>
          </a:p>
        </p:txBody>
      </p:sp>
      <p:sp>
        <p:nvSpPr>
          <p:cNvPr id="25" name="Line 48">
            <a:extLst>
              <a:ext uri="{FF2B5EF4-FFF2-40B4-BE49-F238E27FC236}">
                <a16:creationId xmlns:a16="http://schemas.microsoft.com/office/drawing/2014/main" id="{2D506295-0701-744A-8705-A66A9AFEAC90}"/>
              </a:ext>
            </a:extLst>
          </p:cNvPr>
          <p:cNvSpPr>
            <a:spLocks noChangeShapeType="1"/>
          </p:cNvSpPr>
          <p:nvPr/>
        </p:nvSpPr>
        <p:spPr bwMode="auto">
          <a:xfrm>
            <a:off x="2484438" y="2420926"/>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49">
            <a:extLst>
              <a:ext uri="{FF2B5EF4-FFF2-40B4-BE49-F238E27FC236}">
                <a16:creationId xmlns:a16="http://schemas.microsoft.com/office/drawing/2014/main" id="{6DEFD411-A6E5-D344-9158-8D85E53771A7}"/>
              </a:ext>
            </a:extLst>
          </p:cNvPr>
          <p:cNvSpPr>
            <a:spLocks noChangeShapeType="1"/>
          </p:cNvSpPr>
          <p:nvPr/>
        </p:nvSpPr>
        <p:spPr bwMode="auto">
          <a:xfrm flipH="1">
            <a:off x="2555875" y="4941876"/>
            <a:ext cx="287338" cy="503237"/>
          </a:xfrm>
          <a:prstGeom prst="line">
            <a:avLst/>
          </a:prstGeom>
          <a:noFill/>
          <a:ln w="9525">
            <a:solidFill>
              <a:schemeClr val="tx1"/>
            </a:solidFill>
            <a:round/>
            <a:headEnd/>
            <a:tailEnd/>
          </a:ln>
          <a:effectLst/>
        </p:spPr>
        <p:txBody>
          <a:bodyPr/>
          <a:lstStyle/>
          <a:p>
            <a:endParaRPr lang="zh-TW" altLang="en-US"/>
          </a:p>
        </p:txBody>
      </p:sp>
      <p:sp>
        <p:nvSpPr>
          <p:cNvPr id="27" name="Rectangle 51">
            <a:extLst>
              <a:ext uri="{FF2B5EF4-FFF2-40B4-BE49-F238E27FC236}">
                <a16:creationId xmlns:a16="http://schemas.microsoft.com/office/drawing/2014/main" id="{03E78CA8-7534-5E4D-9EC0-012C8B203DA5}"/>
              </a:ext>
            </a:extLst>
          </p:cNvPr>
          <p:cNvSpPr>
            <a:spLocks noChangeArrowheads="1"/>
          </p:cNvSpPr>
          <p:nvPr/>
        </p:nvSpPr>
        <p:spPr bwMode="auto">
          <a:xfrm>
            <a:off x="4589463" y="17986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a:t>
            </a:r>
          </a:p>
        </p:txBody>
      </p:sp>
      <p:sp>
        <p:nvSpPr>
          <p:cNvPr id="28" name="Rectangle 52">
            <a:extLst>
              <a:ext uri="{FF2B5EF4-FFF2-40B4-BE49-F238E27FC236}">
                <a16:creationId xmlns:a16="http://schemas.microsoft.com/office/drawing/2014/main" id="{D629912E-286E-6F40-9E60-8D96BE574553}"/>
              </a:ext>
            </a:extLst>
          </p:cNvPr>
          <p:cNvSpPr>
            <a:spLocks noChangeArrowheads="1"/>
          </p:cNvSpPr>
          <p:nvPr/>
        </p:nvSpPr>
        <p:spPr bwMode="auto">
          <a:xfrm>
            <a:off x="4589463" y="223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2</a:t>
            </a:r>
          </a:p>
        </p:txBody>
      </p:sp>
      <p:sp>
        <p:nvSpPr>
          <p:cNvPr id="29" name="Rectangle 53">
            <a:extLst>
              <a:ext uri="{FF2B5EF4-FFF2-40B4-BE49-F238E27FC236}">
                <a16:creationId xmlns:a16="http://schemas.microsoft.com/office/drawing/2014/main" id="{C055E6C6-5C86-7140-A8EA-700C31464B5A}"/>
              </a:ext>
            </a:extLst>
          </p:cNvPr>
          <p:cNvSpPr>
            <a:spLocks noChangeArrowheads="1"/>
          </p:cNvSpPr>
          <p:nvPr/>
        </p:nvSpPr>
        <p:spPr bwMode="auto">
          <a:xfrm>
            <a:off x="4589463" y="266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3</a:t>
            </a:r>
          </a:p>
        </p:txBody>
      </p:sp>
      <p:sp>
        <p:nvSpPr>
          <p:cNvPr id="30" name="Rectangle 54">
            <a:extLst>
              <a:ext uri="{FF2B5EF4-FFF2-40B4-BE49-F238E27FC236}">
                <a16:creationId xmlns:a16="http://schemas.microsoft.com/office/drawing/2014/main" id="{226C4B05-FFDD-3543-9AF7-04094DC2E5C7}"/>
              </a:ext>
            </a:extLst>
          </p:cNvPr>
          <p:cNvSpPr>
            <a:spLocks noChangeArrowheads="1"/>
          </p:cNvSpPr>
          <p:nvPr/>
        </p:nvSpPr>
        <p:spPr bwMode="auto">
          <a:xfrm>
            <a:off x="4589463" y="309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4</a:t>
            </a:r>
          </a:p>
        </p:txBody>
      </p:sp>
      <p:sp>
        <p:nvSpPr>
          <p:cNvPr id="31" name="Rectangle 55">
            <a:extLst>
              <a:ext uri="{FF2B5EF4-FFF2-40B4-BE49-F238E27FC236}">
                <a16:creationId xmlns:a16="http://schemas.microsoft.com/office/drawing/2014/main" id="{66D0BE07-463C-BF4D-BB2C-FA834A6D35FF}"/>
              </a:ext>
            </a:extLst>
          </p:cNvPr>
          <p:cNvSpPr>
            <a:spLocks noChangeArrowheads="1"/>
          </p:cNvSpPr>
          <p:nvPr/>
        </p:nvSpPr>
        <p:spPr bwMode="auto">
          <a:xfrm>
            <a:off x="5311775" y="18700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2" name="Rectangle 56">
            <a:extLst>
              <a:ext uri="{FF2B5EF4-FFF2-40B4-BE49-F238E27FC236}">
                <a16:creationId xmlns:a16="http://schemas.microsoft.com/office/drawing/2014/main" id="{931C5B2A-F402-2542-8D05-5EC3DF26A473}"/>
              </a:ext>
            </a:extLst>
          </p:cNvPr>
          <p:cNvSpPr>
            <a:spLocks noChangeArrowheads="1"/>
          </p:cNvSpPr>
          <p:nvPr/>
        </p:nvSpPr>
        <p:spPr bwMode="auto">
          <a:xfrm>
            <a:off x="5694363" y="18700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3" name="Rectangle 57">
            <a:extLst>
              <a:ext uri="{FF2B5EF4-FFF2-40B4-BE49-F238E27FC236}">
                <a16:creationId xmlns:a16="http://schemas.microsoft.com/office/drawing/2014/main" id="{0CACD924-CDDB-654C-8141-FD60DC8E6527}"/>
              </a:ext>
            </a:extLst>
          </p:cNvPr>
          <p:cNvSpPr>
            <a:spLocks noChangeArrowheads="1"/>
          </p:cNvSpPr>
          <p:nvPr/>
        </p:nvSpPr>
        <p:spPr bwMode="auto">
          <a:xfrm>
            <a:off x="5311775" y="2300276"/>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4" name="Rectangle 58">
            <a:extLst>
              <a:ext uri="{FF2B5EF4-FFF2-40B4-BE49-F238E27FC236}">
                <a16:creationId xmlns:a16="http://schemas.microsoft.com/office/drawing/2014/main" id="{DDD34A84-5FE6-864D-8BD0-55A16002FCE6}"/>
              </a:ext>
            </a:extLst>
          </p:cNvPr>
          <p:cNvSpPr>
            <a:spLocks noChangeArrowheads="1"/>
          </p:cNvSpPr>
          <p:nvPr/>
        </p:nvSpPr>
        <p:spPr bwMode="auto">
          <a:xfrm>
            <a:off x="5694363"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5" name="Rectangle 59">
            <a:extLst>
              <a:ext uri="{FF2B5EF4-FFF2-40B4-BE49-F238E27FC236}">
                <a16:creationId xmlns:a16="http://schemas.microsoft.com/office/drawing/2014/main" id="{28709E87-4282-2540-81D3-3194835532D1}"/>
              </a:ext>
            </a:extLst>
          </p:cNvPr>
          <p:cNvSpPr>
            <a:spLocks noChangeArrowheads="1"/>
          </p:cNvSpPr>
          <p:nvPr/>
        </p:nvSpPr>
        <p:spPr bwMode="auto">
          <a:xfrm>
            <a:off x="5311775" y="2733663"/>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6" name="Rectangle 60">
            <a:extLst>
              <a:ext uri="{FF2B5EF4-FFF2-40B4-BE49-F238E27FC236}">
                <a16:creationId xmlns:a16="http://schemas.microsoft.com/office/drawing/2014/main" id="{2CF85BA2-679D-6F45-B82A-5FB719B68384}"/>
              </a:ext>
            </a:extLst>
          </p:cNvPr>
          <p:cNvSpPr>
            <a:spLocks noChangeArrowheads="1"/>
          </p:cNvSpPr>
          <p:nvPr/>
        </p:nvSpPr>
        <p:spPr bwMode="auto">
          <a:xfrm>
            <a:off x="5694363"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7" name="Rectangle 61">
            <a:extLst>
              <a:ext uri="{FF2B5EF4-FFF2-40B4-BE49-F238E27FC236}">
                <a16:creationId xmlns:a16="http://schemas.microsoft.com/office/drawing/2014/main" id="{3E4145E8-DC28-C142-BDDB-E80F6F35314A}"/>
              </a:ext>
            </a:extLst>
          </p:cNvPr>
          <p:cNvSpPr>
            <a:spLocks noChangeArrowheads="1"/>
          </p:cNvSpPr>
          <p:nvPr/>
        </p:nvSpPr>
        <p:spPr bwMode="auto">
          <a:xfrm>
            <a:off x="5311775" y="31654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8" name="Rectangle 62">
            <a:extLst>
              <a:ext uri="{FF2B5EF4-FFF2-40B4-BE49-F238E27FC236}">
                <a16:creationId xmlns:a16="http://schemas.microsoft.com/office/drawing/2014/main" id="{882645D2-6623-9841-86A0-6C63373C7E54}"/>
              </a:ext>
            </a:extLst>
          </p:cNvPr>
          <p:cNvSpPr>
            <a:spLocks noChangeArrowheads="1"/>
          </p:cNvSpPr>
          <p:nvPr/>
        </p:nvSpPr>
        <p:spPr bwMode="auto">
          <a:xfrm>
            <a:off x="5694363" y="316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9" name="Rectangle 63">
            <a:extLst>
              <a:ext uri="{FF2B5EF4-FFF2-40B4-BE49-F238E27FC236}">
                <a16:creationId xmlns:a16="http://schemas.microsoft.com/office/drawing/2014/main" id="{9C483EFB-8C2A-2049-8732-E5D2A7CD15F2}"/>
              </a:ext>
            </a:extLst>
          </p:cNvPr>
          <p:cNvSpPr>
            <a:spLocks noChangeArrowheads="1"/>
          </p:cNvSpPr>
          <p:nvPr/>
        </p:nvSpPr>
        <p:spPr bwMode="auto">
          <a:xfrm>
            <a:off x="6288088" y="1870063"/>
            <a:ext cx="382587"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0" name="Rectangle 64">
            <a:extLst>
              <a:ext uri="{FF2B5EF4-FFF2-40B4-BE49-F238E27FC236}">
                <a16:creationId xmlns:a16="http://schemas.microsoft.com/office/drawing/2014/main" id="{78DA59BF-9257-1F48-9AF2-AF601466A330}"/>
              </a:ext>
            </a:extLst>
          </p:cNvPr>
          <p:cNvSpPr>
            <a:spLocks noChangeArrowheads="1"/>
          </p:cNvSpPr>
          <p:nvPr/>
        </p:nvSpPr>
        <p:spPr bwMode="auto">
          <a:xfrm>
            <a:off x="6670675" y="1870063"/>
            <a:ext cx="381000"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1" name="Rectangle 65">
            <a:extLst>
              <a:ext uri="{FF2B5EF4-FFF2-40B4-BE49-F238E27FC236}">
                <a16:creationId xmlns:a16="http://schemas.microsoft.com/office/drawing/2014/main" id="{DE113A7E-0DF2-2A4C-A924-33443AE1112B}"/>
              </a:ext>
            </a:extLst>
          </p:cNvPr>
          <p:cNvSpPr>
            <a:spLocks noChangeArrowheads="1"/>
          </p:cNvSpPr>
          <p:nvPr/>
        </p:nvSpPr>
        <p:spPr bwMode="auto">
          <a:xfrm>
            <a:off x="6288088" y="2300276"/>
            <a:ext cx="382587"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2" name="Rectangle 66">
            <a:extLst>
              <a:ext uri="{FF2B5EF4-FFF2-40B4-BE49-F238E27FC236}">
                <a16:creationId xmlns:a16="http://schemas.microsoft.com/office/drawing/2014/main" id="{88B96485-57D7-8B4F-AA23-4AA45195F61A}"/>
              </a:ext>
            </a:extLst>
          </p:cNvPr>
          <p:cNvSpPr>
            <a:spLocks noChangeArrowheads="1"/>
          </p:cNvSpPr>
          <p:nvPr/>
        </p:nvSpPr>
        <p:spPr bwMode="auto">
          <a:xfrm>
            <a:off x="6670675"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3" name="Rectangle 67">
            <a:extLst>
              <a:ext uri="{FF2B5EF4-FFF2-40B4-BE49-F238E27FC236}">
                <a16:creationId xmlns:a16="http://schemas.microsoft.com/office/drawing/2014/main" id="{3414A7DC-3C90-C14F-9748-99D2D1C0FBDF}"/>
              </a:ext>
            </a:extLst>
          </p:cNvPr>
          <p:cNvSpPr>
            <a:spLocks noChangeArrowheads="1"/>
          </p:cNvSpPr>
          <p:nvPr/>
        </p:nvSpPr>
        <p:spPr bwMode="auto">
          <a:xfrm>
            <a:off x="6288088" y="2733663"/>
            <a:ext cx="382587"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44" name="Rectangle 68">
            <a:extLst>
              <a:ext uri="{FF2B5EF4-FFF2-40B4-BE49-F238E27FC236}">
                <a16:creationId xmlns:a16="http://schemas.microsoft.com/office/drawing/2014/main" id="{8A04B5B6-0BA2-8841-8D04-561D35678E7D}"/>
              </a:ext>
            </a:extLst>
          </p:cNvPr>
          <p:cNvSpPr>
            <a:spLocks noChangeArrowheads="1"/>
          </p:cNvSpPr>
          <p:nvPr/>
        </p:nvSpPr>
        <p:spPr bwMode="auto">
          <a:xfrm>
            <a:off x="6670675"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5" name="Rectangle 69">
            <a:extLst>
              <a:ext uri="{FF2B5EF4-FFF2-40B4-BE49-F238E27FC236}">
                <a16:creationId xmlns:a16="http://schemas.microsoft.com/office/drawing/2014/main" id="{FDE2FB50-8A5F-0641-8F40-62F77424AFD7}"/>
              </a:ext>
            </a:extLst>
          </p:cNvPr>
          <p:cNvSpPr>
            <a:spLocks noChangeArrowheads="1"/>
          </p:cNvSpPr>
          <p:nvPr/>
        </p:nvSpPr>
        <p:spPr bwMode="auto">
          <a:xfrm>
            <a:off x="6288088" y="31654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46" name="Rectangle 70">
            <a:extLst>
              <a:ext uri="{FF2B5EF4-FFF2-40B4-BE49-F238E27FC236}">
                <a16:creationId xmlns:a16="http://schemas.microsoft.com/office/drawing/2014/main" id="{FDAC5387-A8E5-4147-93DA-2BEE65BBEE30}"/>
              </a:ext>
            </a:extLst>
          </p:cNvPr>
          <p:cNvSpPr>
            <a:spLocks noChangeArrowheads="1"/>
          </p:cNvSpPr>
          <p:nvPr/>
        </p:nvSpPr>
        <p:spPr bwMode="auto">
          <a:xfrm>
            <a:off x="6670675" y="316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47" name="Rectangle 73">
            <a:extLst>
              <a:ext uri="{FF2B5EF4-FFF2-40B4-BE49-F238E27FC236}">
                <a16:creationId xmlns:a16="http://schemas.microsoft.com/office/drawing/2014/main" id="{E17048D5-7DDF-7142-8DE9-849341530A7C}"/>
              </a:ext>
            </a:extLst>
          </p:cNvPr>
          <p:cNvSpPr>
            <a:spLocks noChangeArrowheads="1"/>
          </p:cNvSpPr>
          <p:nvPr/>
        </p:nvSpPr>
        <p:spPr bwMode="auto">
          <a:xfrm>
            <a:off x="7264400" y="2300276"/>
            <a:ext cx="381000"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48" name="Rectangle 74">
            <a:extLst>
              <a:ext uri="{FF2B5EF4-FFF2-40B4-BE49-F238E27FC236}">
                <a16:creationId xmlns:a16="http://schemas.microsoft.com/office/drawing/2014/main" id="{A85472F3-873A-9849-986E-62C4913DD5B4}"/>
              </a:ext>
            </a:extLst>
          </p:cNvPr>
          <p:cNvSpPr>
            <a:spLocks noChangeArrowheads="1"/>
          </p:cNvSpPr>
          <p:nvPr/>
        </p:nvSpPr>
        <p:spPr bwMode="auto">
          <a:xfrm>
            <a:off x="7645400" y="2300276"/>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9" name="Rectangle 75">
            <a:extLst>
              <a:ext uri="{FF2B5EF4-FFF2-40B4-BE49-F238E27FC236}">
                <a16:creationId xmlns:a16="http://schemas.microsoft.com/office/drawing/2014/main" id="{0121B5E6-9E22-E24D-8DE3-2EB6233111FE}"/>
              </a:ext>
            </a:extLst>
          </p:cNvPr>
          <p:cNvSpPr>
            <a:spLocks noChangeArrowheads="1"/>
          </p:cNvSpPr>
          <p:nvPr/>
        </p:nvSpPr>
        <p:spPr bwMode="auto">
          <a:xfrm>
            <a:off x="7264400" y="2733663"/>
            <a:ext cx="381000"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50" name="Rectangle 76">
            <a:extLst>
              <a:ext uri="{FF2B5EF4-FFF2-40B4-BE49-F238E27FC236}">
                <a16:creationId xmlns:a16="http://schemas.microsoft.com/office/drawing/2014/main" id="{D2697F15-A0F3-DB43-B53E-2D3E5F18F3F0}"/>
              </a:ext>
            </a:extLst>
          </p:cNvPr>
          <p:cNvSpPr>
            <a:spLocks noChangeArrowheads="1"/>
          </p:cNvSpPr>
          <p:nvPr/>
        </p:nvSpPr>
        <p:spPr bwMode="auto">
          <a:xfrm>
            <a:off x="7645400" y="27336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51" name="Line 79">
            <a:extLst>
              <a:ext uri="{FF2B5EF4-FFF2-40B4-BE49-F238E27FC236}">
                <a16:creationId xmlns:a16="http://schemas.microsoft.com/office/drawing/2014/main" id="{C2661C15-1960-A144-99F9-B911A6A4ABCD}"/>
              </a:ext>
            </a:extLst>
          </p:cNvPr>
          <p:cNvSpPr>
            <a:spLocks noChangeShapeType="1"/>
          </p:cNvSpPr>
          <p:nvPr/>
        </p:nvSpPr>
        <p:spPr bwMode="auto">
          <a:xfrm>
            <a:off x="4887913" y="20145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80">
            <a:extLst>
              <a:ext uri="{FF2B5EF4-FFF2-40B4-BE49-F238E27FC236}">
                <a16:creationId xmlns:a16="http://schemas.microsoft.com/office/drawing/2014/main" id="{C1D4F683-3006-0E42-8AE4-29739728B1DA}"/>
              </a:ext>
            </a:extLst>
          </p:cNvPr>
          <p:cNvSpPr>
            <a:spLocks noChangeShapeType="1"/>
          </p:cNvSpPr>
          <p:nvPr/>
        </p:nvSpPr>
        <p:spPr bwMode="auto">
          <a:xfrm>
            <a:off x="4887913" y="244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81">
            <a:extLst>
              <a:ext uri="{FF2B5EF4-FFF2-40B4-BE49-F238E27FC236}">
                <a16:creationId xmlns:a16="http://schemas.microsoft.com/office/drawing/2014/main" id="{306FBD45-4BE4-9145-AB9C-B507E0D9C9D7}"/>
              </a:ext>
            </a:extLst>
          </p:cNvPr>
          <p:cNvSpPr>
            <a:spLocks noChangeShapeType="1"/>
          </p:cNvSpPr>
          <p:nvPr/>
        </p:nvSpPr>
        <p:spPr bwMode="auto">
          <a:xfrm>
            <a:off x="4887913" y="287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82">
            <a:extLst>
              <a:ext uri="{FF2B5EF4-FFF2-40B4-BE49-F238E27FC236}">
                <a16:creationId xmlns:a16="http://schemas.microsoft.com/office/drawing/2014/main" id="{89E50850-8249-3347-9039-EDAE6CCB6C83}"/>
              </a:ext>
            </a:extLst>
          </p:cNvPr>
          <p:cNvSpPr>
            <a:spLocks noChangeShapeType="1"/>
          </p:cNvSpPr>
          <p:nvPr/>
        </p:nvSpPr>
        <p:spPr bwMode="auto">
          <a:xfrm>
            <a:off x="4887913" y="330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83">
            <a:extLst>
              <a:ext uri="{FF2B5EF4-FFF2-40B4-BE49-F238E27FC236}">
                <a16:creationId xmlns:a16="http://schemas.microsoft.com/office/drawing/2014/main" id="{4B7C2DA2-75E6-604D-806C-FBA10F51DFBB}"/>
              </a:ext>
            </a:extLst>
          </p:cNvPr>
          <p:cNvSpPr>
            <a:spLocks noChangeShapeType="1"/>
          </p:cNvSpPr>
          <p:nvPr/>
        </p:nvSpPr>
        <p:spPr bwMode="auto">
          <a:xfrm>
            <a:off x="6075363" y="20145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84">
            <a:extLst>
              <a:ext uri="{FF2B5EF4-FFF2-40B4-BE49-F238E27FC236}">
                <a16:creationId xmlns:a16="http://schemas.microsoft.com/office/drawing/2014/main" id="{F9B60FF8-2DE9-3F4D-856C-7170388E6EFD}"/>
              </a:ext>
            </a:extLst>
          </p:cNvPr>
          <p:cNvSpPr>
            <a:spLocks noChangeShapeType="1"/>
          </p:cNvSpPr>
          <p:nvPr/>
        </p:nvSpPr>
        <p:spPr bwMode="auto">
          <a:xfrm>
            <a:off x="6075363"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85">
            <a:extLst>
              <a:ext uri="{FF2B5EF4-FFF2-40B4-BE49-F238E27FC236}">
                <a16:creationId xmlns:a16="http://schemas.microsoft.com/office/drawing/2014/main" id="{1FC4EB7D-A533-8B4E-A245-32F4F115323A}"/>
              </a:ext>
            </a:extLst>
          </p:cNvPr>
          <p:cNvSpPr>
            <a:spLocks noChangeShapeType="1"/>
          </p:cNvSpPr>
          <p:nvPr/>
        </p:nvSpPr>
        <p:spPr bwMode="auto">
          <a:xfrm>
            <a:off x="6075363"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Line 86">
            <a:extLst>
              <a:ext uri="{FF2B5EF4-FFF2-40B4-BE49-F238E27FC236}">
                <a16:creationId xmlns:a16="http://schemas.microsoft.com/office/drawing/2014/main" id="{46048935-29D9-5444-A787-A1CC8E850CEF}"/>
              </a:ext>
            </a:extLst>
          </p:cNvPr>
          <p:cNvSpPr>
            <a:spLocks noChangeShapeType="1"/>
          </p:cNvSpPr>
          <p:nvPr/>
        </p:nvSpPr>
        <p:spPr bwMode="auto">
          <a:xfrm>
            <a:off x="6075363" y="330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9" name="Line 88">
            <a:extLst>
              <a:ext uri="{FF2B5EF4-FFF2-40B4-BE49-F238E27FC236}">
                <a16:creationId xmlns:a16="http://schemas.microsoft.com/office/drawing/2014/main" id="{E5D60362-B925-484F-8C98-7F133FCF8645}"/>
              </a:ext>
            </a:extLst>
          </p:cNvPr>
          <p:cNvSpPr>
            <a:spLocks noChangeShapeType="1"/>
          </p:cNvSpPr>
          <p:nvPr/>
        </p:nvSpPr>
        <p:spPr bwMode="auto">
          <a:xfrm>
            <a:off x="7051675"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0" name="Line 89">
            <a:extLst>
              <a:ext uri="{FF2B5EF4-FFF2-40B4-BE49-F238E27FC236}">
                <a16:creationId xmlns:a16="http://schemas.microsoft.com/office/drawing/2014/main" id="{A1DF76C4-F96C-B44F-B03B-5865B7816945}"/>
              </a:ext>
            </a:extLst>
          </p:cNvPr>
          <p:cNvSpPr>
            <a:spLocks noChangeShapeType="1"/>
          </p:cNvSpPr>
          <p:nvPr/>
        </p:nvSpPr>
        <p:spPr bwMode="auto">
          <a:xfrm>
            <a:off x="7051675"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1" name="Rectangle 95">
            <a:extLst>
              <a:ext uri="{FF2B5EF4-FFF2-40B4-BE49-F238E27FC236}">
                <a16:creationId xmlns:a16="http://schemas.microsoft.com/office/drawing/2014/main" id="{3733A6D4-AA41-C840-A66C-8657C9FAF918}"/>
              </a:ext>
            </a:extLst>
          </p:cNvPr>
          <p:cNvSpPr>
            <a:spLocks noChangeArrowheads="1"/>
          </p:cNvSpPr>
          <p:nvPr/>
        </p:nvSpPr>
        <p:spPr bwMode="auto">
          <a:xfrm>
            <a:off x="4589463" y="350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5</a:t>
            </a:r>
          </a:p>
        </p:txBody>
      </p:sp>
      <p:sp>
        <p:nvSpPr>
          <p:cNvPr id="62" name="Rectangle 96">
            <a:extLst>
              <a:ext uri="{FF2B5EF4-FFF2-40B4-BE49-F238E27FC236}">
                <a16:creationId xmlns:a16="http://schemas.microsoft.com/office/drawing/2014/main" id="{CE57D67E-3425-274B-A3EB-C21F6FC1A1FA}"/>
              </a:ext>
            </a:extLst>
          </p:cNvPr>
          <p:cNvSpPr>
            <a:spLocks noChangeArrowheads="1"/>
          </p:cNvSpPr>
          <p:nvPr/>
        </p:nvSpPr>
        <p:spPr bwMode="auto">
          <a:xfrm>
            <a:off x="4589463" y="393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6</a:t>
            </a:r>
          </a:p>
        </p:txBody>
      </p:sp>
      <p:sp>
        <p:nvSpPr>
          <p:cNvPr id="63" name="Rectangle 97">
            <a:extLst>
              <a:ext uri="{FF2B5EF4-FFF2-40B4-BE49-F238E27FC236}">
                <a16:creationId xmlns:a16="http://schemas.microsoft.com/office/drawing/2014/main" id="{BF9F2070-62AE-E74A-B1A8-1BBEA5BBA7C6}"/>
              </a:ext>
            </a:extLst>
          </p:cNvPr>
          <p:cNvSpPr>
            <a:spLocks noChangeArrowheads="1"/>
          </p:cNvSpPr>
          <p:nvPr/>
        </p:nvSpPr>
        <p:spPr bwMode="auto">
          <a:xfrm>
            <a:off x="4589463" y="436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7</a:t>
            </a:r>
          </a:p>
        </p:txBody>
      </p:sp>
      <p:sp>
        <p:nvSpPr>
          <p:cNvPr id="64" name="Rectangle 98">
            <a:extLst>
              <a:ext uri="{FF2B5EF4-FFF2-40B4-BE49-F238E27FC236}">
                <a16:creationId xmlns:a16="http://schemas.microsoft.com/office/drawing/2014/main" id="{933D4EA9-DC2C-504E-A76E-B70EEB2B36C9}"/>
              </a:ext>
            </a:extLst>
          </p:cNvPr>
          <p:cNvSpPr>
            <a:spLocks noChangeArrowheads="1"/>
          </p:cNvSpPr>
          <p:nvPr/>
        </p:nvSpPr>
        <p:spPr bwMode="auto">
          <a:xfrm>
            <a:off x="4589463" y="47958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8</a:t>
            </a:r>
          </a:p>
        </p:txBody>
      </p:sp>
      <p:sp>
        <p:nvSpPr>
          <p:cNvPr id="65" name="Rectangle 99">
            <a:extLst>
              <a:ext uri="{FF2B5EF4-FFF2-40B4-BE49-F238E27FC236}">
                <a16:creationId xmlns:a16="http://schemas.microsoft.com/office/drawing/2014/main" id="{8BEA3C0E-B433-F14B-A85E-6A97C107742C}"/>
              </a:ext>
            </a:extLst>
          </p:cNvPr>
          <p:cNvSpPr>
            <a:spLocks noChangeArrowheads="1"/>
          </p:cNvSpPr>
          <p:nvPr/>
        </p:nvSpPr>
        <p:spPr bwMode="auto">
          <a:xfrm>
            <a:off x="5311775" y="35718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66" name="Rectangle 100">
            <a:extLst>
              <a:ext uri="{FF2B5EF4-FFF2-40B4-BE49-F238E27FC236}">
                <a16:creationId xmlns:a16="http://schemas.microsoft.com/office/drawing/2014/main" id="{096E9BB9-2E0D-2C45-A2BC-1BEB776897AF}"/>
              </a:ext>
            </a:extLst>
          </p:cNvPr>
          <p:cNvSpPr>
            <a:spLocks noChangeArrowheads="1"/>
          </p:cNvSpPr>
          <p:nvPr/>
        </p:nvSpPr>
        <p:spPr bwMode="auto">
          <a:xfrm>
            <a:off x="5694363" y="3571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7" name="Rectangle 101">
            <a:extLst>
              <a:ext uri="{FF2B5EF4-FFF2-40B4-BE49-F238E27FC236}">
                <a16:creationId xmlns:a16="http://schemas.microsoft.com/office/drawing/2014/main" id="{059D9E8D-956D-CC43-ACC6-60F19C0AEBEA}"/>
              </a:ext>
            </a:extLst>
          </p:cNvPr>
          <p:cNvSpPr>
            <a:spLocks noChangeArrowheads="1"/>
          </p:cNvSpPr>
          <p:nvPr/>
        </p:nvSpPr>
        <p:spPr bwMode="auto">
          <a:xfrm>
            <a:off x="5311775" y="4002076"/>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68" name="Rectangle 102">
            <a:extLst>
              <a:ext uri="{FF2B5EF4-FFF2-40B4-BE49-F238E27FC236}">
                <a16:creationId xmlns:a16="http://schemas.microsoft.com/office/drawing/2014/main" id="{3B42151A-76A3-9A4B-ABB2-058BC784369A}"/>
              </a:ext>
            </a:extLst>
          </p:cNvPr>
          <p:cNvSpPr>
            <a:spLocks noChangeArrowheads="1"/>
          </p:cNvSpPr>
          <p:nvPr/>
        </p:nvSpPr>
        <p:spPr bwMode="auto">
          <a:xfrm>
            <a:off x="5694363" y="40020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9" name="Rectangle 103">
            <a:extLst>
              <a:ext uri="{FF2B5EF4-FFF2-40B4-BE49-F238E27FC236}">
                <a16:creationId xmlns:a16="http://schemas.microsoft.com/office/drawing/2014/main" id="{E948A289-8B37-6545-94BE-2F2FEA177489}"/>
              </a:ext>
            </a:extLst>
          </p:cNvPr>
          <p:cNvSpPr>
            <a:spLocks noChangeArrowheads="1"/>
          </p:cNvSpPr>
          <p:nvPr/>
        </p:nvSpPr>
        <p:spPr bwMode="auto">
          <a:xfrm>
            <a:off x="5311775" y="4435463"/>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70" name="Rectangle 104">
            <a:extLst>
              <a:ext uri="{FF2B5EF4-FFF2-40B4-BE49-F238E27FC236}">
                <a16:creationId xmlns:a16="http://schemas.microsoft.com/office/drawing/2014/main" id="{B1EF74E9-3CF0-1B48-B9E5-94544AAB5DFA}"/>
              </a:ext>
            </a:extLst>
          </p:cNvPr>
          <p:cNvSpPr>
            <a:spLocks noChangeArrowheads="1"/>
          </p:cNvSpPr>
          <p:nvPr/>
        </p:nvSpPr>
        <p:spPr bwMode="auto">
          <a:xfrm>
            <a:off x="5694363" y="443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1" name="Rectangle 105">
            <a:extLst>
              <a:ext uri="{FF2B5EF4-FFF2-40B4-BE49-F238E27FC236}">
                <a16:creationId xmlns:a16="http://schemas.microsoft.com/office/drawing/2014/main" id="{2F597949-3E78-BC4A-92E2-C29E36666F3E}"/>
              </a:ext>
            </a:extLst>
          </p:cNvPr>
          <p:cNvSpPr>
            <a:spLocks noChangeArrowheads="1"/>
          </p:cNvSpPr>
          <p:nvPr/>
        </p:nvSpPr>
        <p:spPr bwMode="auto">
          <a:xfrm>
            <a:off x="5311775" y="4867263"/>
            <a:ext cx="382588"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72" name="Rectangle 106">
            <a:extLst>
              <a:ext uri="{FF2B5EF4-FFF2-40B4-BE49-F238E27FC236}">
                <a16:creationId xmlns:a16="http://schemas.microsoft.com/office/drawing/2014/main" id="{E71B0527-DB18-9D44-B0B4-C3BA8229FD6F}"/>
              </a:ext>
            </a:extLst>
          </p:cNvPr>
          <p:cNvSpPr>
            <a:spLocks noChangeArrowheads="1"/>
          </p:cNvSpPr>
          <p:nvPr/>
        </p:nvSpPr>
        <p:spPr bwMode="auto">
          <a:xfrm>
            <a:off x="5694363"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3" name="Rectangle 107">
            <a:extLst>
              <a:ext uri="{FF2B5EF4-FFF2-40B4-BE49-F238E27FC236}">
                <a16:creationId xmlns:a16="http://schemas.microsoft.com/office/drawing/2014/main" id="{108F67AF-1847-A74F-BD48-7E71702EC3EE}"/>
              </a:ext>
            </a:extLst>
          </p:cNvPr>
          <p:cNvSpPr>
            <a:spLocks noChangeArrowheads="1"/>
          </p:cNvSpPr>
          <p:nvPr/>
        </p:nvSpPr>
        <p:spPr bwMode="auto">
          <a:xfrm>
            <a:off x="6288088" y="35718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74" name="Rectangle 108">
            <a:extLst>
              <a:ext uri="{FF2B5EF4-FFF2-40B4-BE49-F238E27FC236}">
                <a16:creationId xmlns:a16="http://schemas.microsoft.com/office/drawing/2014/main" id="{64D65A1B-2349-EC4A-BF02-A9E009216A66}"/>
              </a:ext>
            </a:extLst>
          </p:cNvPr>
          <p:cNvSpPr>
            <a:spLocks noChangeArrowheads="1"/>
          </p:cNvSpPr>
          <p:nvPr/>
        </p:nvSpPr>
        <p:spPr bwMode="auto">
          <a:xfrm>
            <a:off x="6670675" y="35718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5" name="Rectangle 109">
            <a:extLst>
              <a:ext uri="{FF2B5EF4-FFF2-40B4-BE49-F238E27FC236}">
                <a16:creationId xmlns:a16="http://schemas.microsoft.com/office/drawing/2014/main" id="{ED45FBB1-50B5-DC41-8158-EAEE89B3AD84}"/>
              </a:ext>
            </a:extLst>
          </p:cNvPr>
          <p:cNvSpPr>
            <a:spLocks noChangeArrowheads="1"/>
          </p:cNvSpPr>
          <p:nvPr/>
        </p:nvSpPr>
        <p:spPr bwMode="auto">
          <a:xfrm>
            <a:off x="6288088" y="4002076"/>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6" name="Rectangle 110">
            <a:extLst>
              <a:ext uri="{FF2B5EF4-FFF2-40B4-BE49-F238E27FC236}">
                <a16:creationId xmlns:a16="http://schemas.microsoft.com/office/drawing/2014/main" id="{1213002F-DD6D-C643-87E7-432A8B17D8CD}"/>
              </a:ext>
            </a:extLst>
          </p:cNvPr>
          <p:cNvSpPr>
            <a:spLocks noChangeArrowheads="1"/>
          </p:cNvSpPr>
          <p:nvPr/>
        </p:nvSpPr>
        <p:spPr bwMode="auto">
          <a:xfrm>
            <a:off x="6670675" y="4002076"/>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7" name="Rectangle 111">
            <a:extLst>
              <a:ext uri="{FF2B5EF4-FFF2-40B4-BE49-F238E27FC236}">
                <a16:creationId xmlns:a16="http://schemas.microsoft.com/office/drawing/2014/main" id="{3107AC43-3507-4647-AAD6-CD0DA737E0EA}"/>
              </a:ext>
            </a:extLst>
          </p:cNvPr>
          <p:cNvSpPr>
            <a:spLocks noChangeArrowheads="1"/>
          </p:cNvSpPr>
          <p:nvPr/>
        </p:nvSpPr>
        <p:spPr bwMode="auto">
          <a:xfrm>
            <a:off x="6288088" y="44354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8" name="Rectangle 112">
            <a:extLst>
              <a:ext uri="{FF2B5EF4-FFF2-40B4-BE49-F238E27FC236}">
                <a16:creationId xmlns:a16="http://schemas.microsoft.com/office/drawing/2014/main" id="{4881B166-4E91-A241-93B1-533480426AA7}"/>
              </a:ext>
            </a:extLst>
          </p:cNvPr>
          <p:cNvSpPr>
            <a:spLocks noChangeArrowheads="1"/>
          </p:cNvSpPr>
          <p:nvPr/>
        </p:nvSpPr>
        <p:spPr bwMode="auto">
          <a:xfrm>
            <a:off x="6670675" y="443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9" name="Rectangle 113">
            <a:extLst>
              <a:ext uri="{FF2B5EF4-FFF2-40B4-BE49-F238E27FC236}">
                <a16:creationId xmlns:a16="http://schemas.microsoft.com/office/drawing/2014/main" id="{F02A027B-B968-ED4C-B9B4-AA294D2DBC11}"/>
              </a:ext>
            </a:extLst>
          </p:cNvPr>
          <p:cNvSpPr>
            <a:spLocks noChangeArrowheads="1"/>
          </p:cNvSpPr>
          <p:nvPr/>
        </p:nvSpPr>
        <p:spPr bwMode="auto">
          <a:xfrm>
            <a:off x="6288088" y="4867263"/>
            <a:ext cx="382587"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80" name="Rectangle 114">
            <a:extLst>
              <a:ext uri="{FF2B5EF4-FFF2-40B4-BE49-F238E27FC236}">
                <a16:creationId xmlns:a16="http://schemas.microsoft.com/office/drawing/2014/main" id="{21D0A0BD-4B12-BF40-B64C-A56EE1DEAD51}"/>
              </a:ext>
            </a:extLst>
          </p:cNvPr>
          <p:cNvSpPr>
            <a:spLocks noChangeArrowheads="1"/>
          </p:cNvSpPr>
          <p:nvPr/>
        </p:nvSpPr>
        <p:spPr bwMode="auto">
          <a:xfrm>
            <a:off x="6670675"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81" name="Rectangle 121">
            <a:extLst>
              <a:ext uri="{FF2B5EF4-FFF2-40B4-BE49-F238E27FC236}">
                <a16:creationId xmlns:a16="http://schemas.microsoft.com/office/drawing/2014/main" id="{812D58DD-82E2-F141-ADDD-35F943680E8D}"/>
              </a:ext>
            </a:extLst>
          </p:cNvPr>
          <p:cNvSpPr>
            <a:spLocks noChangeArrowheads="1"/>
          </p:cNvSpPr>
          <p:nvPr/>
        </p:nvSpPr>
        <p:spPr bwMode="auto">
          <a:xfrm>
            <a:off x="7264400" y="4867263"/>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82" name="Rectangle 122">
            <a:extLst>
              <a:ext uri="{FF2B5EF4-FFF2-40B4-BE49-F238E27FC236}">
                <a16:creationId xmlns:a16="http://schemas.microsoft.com/office/drawing/2014/main" id="{C98C77D9-63FE-A049-9228-42A7274B852A}"/>
              </a:ext>
            </a:extLst>
          </p:cNvPr>
          <p:cNvSpPr>
            <a:spLocks noChangeArrowheads="1"/>
          </p:cNvSpPr>
          <p:nvPr/>
        </p:nvSpPr>
        <p:spPr bwMode="auto">
          <a:xfrm>
            <a:off x="7645400" y="48672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83" name="Line 123">
            <a:extLst>
              <a:ext uri="{FF2B5EF4-FFF2-40B4-BE49-F238E27FC236}">
                <a16:creationId xmlns:a16="http://schemas.microsoft.com/office/drawing/2014/main" id="{2A67FDE3-8F85-0446-8493-AE9BED965812}"/>
              </a:ext>
            </a:extLst>
          </p:cNvPr>
          <p:cNvSpPr>
            <a:spLocks noChangeShapeType="1"/>
          </p:cNvSpPr>
          <p:nvPr/>
        </p:nvSpPr>
        <p:spPr bwMode="auto">
          <a:xfrm>
            <a:off x="4887913" y="371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4" name="Line 124">
            <a:extLst>
              <a:ext uri="{FF2B5EF4-FFF2-40B4-BE49-F238E27FC236}">
                <a16:creationId xmlns:a16="http://schemas.microsoft.com/office/drawing/2014/main" id="{4C84ED9D-22D7-8A49-9EF7-ADD92E86027F}"/>
              </a:ext>
            </a:extLst>
          </p:cNvPr>
          <p:cNvSpPr>
            <a:spLocks noChangeShapeType="1"/>
          </p:cNvSpPr>
          <p:nvPr/>
        </p:nvSpPr>
        <p:spPr bwMode="auto">
          <a:xfrm>
            <a:off x="4887913" y="414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5" name="Line 125">
            <a:extLst>
              <a:ext uri="{FF2B5EF4-FFF2-40B4-BE49-F238E27FC236}">
                <a16:creationId xmlns:a16="http://schemas.microsoft.com/office/drawing/2014/main" id="{55770F12-5C39-0343-BDEA-46DA8B757A24}"/>
              </a:ext>
            </a:extLst>
          </p:cNvPr>
          <p:cNvSpPr>
            <a:spLocks noChangeShapeType="1"/>
          </p:cNvSpPr>
          <p:nvPr/>
        </p:nvSpPr>
        <p:spPr bwMode="auto">
          <a:xfrm>
            <a:off x="4887913" y="457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26">
            <a:extLst>
              <a:ext uri="{FF2B5EF4-FFF2-40B4-BE49-F238E27FC236}">
                <a16:creationId xmlns:a16="http://schemas.microsoft.com/office/drawing/2014/main" id="{1FCD16C4-DC1B-7745-BA8D-4DADB83F742A}"/>
              </a:ext>
            </a:extLst>
          </p:cNvPr>
          <p:cNvSpPr>
            <a:spLocks noChangeShapeType="1"/>
          </p:cNvSpPr>
          <p:nvPr/>
        </p:nvSpPr>
        <p:spPr bwMode="auto">
          <a:xfrm>
            <a:off x="4887913" y="50117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7" name="Line 127">
            <a:extLst>
              <a:ext uri="{FF2B5EF4-FFF2-40B4-BE49-F238E27FC236}">
                <a16:creationId xmlns:a16="http://schemas.microsoft.com/office/drawing/2014/main" id="{03EB32F8-5FB0-F049-A08B-7CA615B24494}"/>
              </a:ext>
            </a:extLst>
          </p:cNvPr>
          <p:cNvSpPr>
            <a:spLocks noChangeShapeType="1"/>
          </p:cNvSpPr>
          <p:nvPr/>
        </p:nvSpPr>
        <p:spPr bwMode="auto">
          <a:xfrm>
            <a:off x="6075363" y="371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8" name="Line 128">
            <a:extLst>
              <a:ext uri="{FF2B5EF4-FFF2-40B4-BE49-F238E27FC236}">
                <a16:creationId xmlns:a16="http://schemas.microsoft.com/office/drawing/2014/main" id="{6A6871E7-E9A4-894E-BA9F-0AAB38329AC2}"/>
              </a:ext>
            </a:extLst>
          </p:cNvPr>
          <p:cNvSpPr>
            <a:spLocks noChangeShapeType="1"/>
          </p:cNvSpPr>
          <p:nvPr/>
        </p:nvSpPr>
        <p:spPr bwMode="auto">
          <a:xfrm>
            <a:off x="6075363" y="414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9" name="Line 129">
            <a:extLst>
              <a:ext uri="{FF2B5EF4-FFF2-40B4-BE49-F238E27FC236}">
                <a16:creationId xmlns:a16="http://schemas.microsoft.com/office/drawing/2014/main" id="{6C1D2CF6-38D0-0A41-BC12-EBAC25B8FE3D}"/>
              </a:ext>
            </a:extLst>
          </p:cNvPr>
          <p:cNvSpPr>
            <a:spLocks noChangeShapeType="1"/>
          </p:cNvSpPr>
          <p:nvPr/>
        </p:nvSpPr>
        <p:spPr bwMode="auto">
          <a:xfrm>
            <a:off x="6075363" y="457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0" name="Line 130">
            <a:extLst>
              <a:ext uri="{FF2B5EF4-FFF2-40B4-BE49-F238E27FC236}">
                <a16:creationId xmlns:a16="http://schemas.microsoft.com/office/drawing/2014/main" id="{92BB6A4A-2AE2-BA46-8EEE-4014B89B9F0F}"/>
              </a:ext>
            </a:extLst>
          </p:cNvPr>
          <p:cNvSpPr>
            <a:spLocks noChangeShapeType="1"/>
          </p:cNvSpPr>
          <p:nvPr/>
        </p:nvSpPr>
        <p:spPr bwMode="auto">
          <a:xfrm>
            <a:off x="6075363"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1" name="Line 134">
            <a:extLst>
              <a:ext uri="{FF2B5EF4-FFF2-40B4-BE49-F238E27FC236}">
                <a16:creationId xmlns:a16="http://schemas.microsoft.com/office/drawing/2014/main" id="{64A8F48B-4CE7-134B-B62B-A70AA92A3D5F}"/>
              </a:ext>
            </a:extLst>
          </p:cNvPr>
          <p:cNvSpPr>
            <a:spLocks noChangeShapeType="1"/>
          </p:cNvSpPr>
          <p:nvPr/>
        </p:nvSpPr>
        <p:spPr bwMode="auto">
          <a:xfrm>
            <a:off x="7051675"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2" name="Rectangle 135">
            <a:extLst>
              <a:ext uri="{FF2B5EF4-FFF2-40B4-BE49-F238E27FC236}">
                <a16:creationId xmlns:a16="http://schemas.microsoft.com/office/drawing/2014/main" id="{1B20FC00-E0C2-884E-A40E-FC75F346DBCE}"/>
              </a:ext>
            </a:extLst>
          </p:cNvPr>
          <p:cNvSpPr>
            <a:spLocks noChangeArrowheads="1"/>
          </p:cNvSpPr>
          <p:nvPr/>
        </p:nvSpPr>
        <p:spPr bwMode="auto">
          <a:xfrm>
            <a:off x="4589463" y="52292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9</a:t>
            </a:r>
          </a:p>
        </p:txBody>
      </p:sp>
      <p:sp>
        <p:nvSpPr>
          <p:cNvPr id="93" name="Rectangle 136">
            <a:extLst>
              <a:ext uri="{FF2B5EF4-FFF2-40B4-BE49-F238E27FC236}">
                <a16:creationId xmlns:a16="http://schemas.microsoft.com/office/drawing/2014/main" id="{F58358F1-B425-EC40-BD8F-154ABFF0D0C2}"/>
              </a:ext>
            </a:extLst>
          </p:cNvPr>
          <p:cNvSpPr>
            <a:spLocks noChangeArrowheads="1"/>
          </p:cNvSpPr>
          <p:nvPr/>
        </p:nvSpPr>
        <p:spPr bwMode="auto">
          <a:xfrm>
            <a:off x="4589463" y="56610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10</a:t>
            </a:r>
          </a:p>
        </p:txBody>
      </p:sp>
      <p:sp>
        <p:nvSpPr>
          <p:cNvPr id="94" name="Rectangle 137">
            <a:extLst>
              <a:ext uri="{FF2B5EF4-FFF2-40B4-BE49-F238E27FC236}">
                <a16:creationId xmlns:a16="http://schemas.microsoft.com/office/drawing/2014/main" id="{6B7F3D69-5B58-CB49-A393-5046D764ECEE}"/>
              </a:ext>
            </a:extLst>
          </p:cNvPr>
          <p:cNvSpPr>
            <a:spLocks noChangeArrowheads="1"/>
          </p:cNvSpPr>
          <p:nvPr/>
        </p:nvSpPr>
        <p:spPr bwMode="auto">
          <a:xfrm>
            <a:off x="5311775" y="5300651"/>
            <a:ext cx="382588"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95" name="Rectangle 138">
            <a:extLst>
              <a:ext uri="{FF2B5EF4-FFF2-40B4-BE49-F238E27FC236}">
                <a16:creationId xmlns:a16="http://schemas.microsoft.com/office/drawing/2014/main" id="{C6C4C725-A241-F84D-BC78-78FA72284FED}"/>
              </a:ext>
            </a:extLst>
          </p:cNvPr>
          <p:cNvSpPr>
            <a:spLocks noChangeArrowheads="1"/>
          </p:cNvSpPr>
          <p:nvPr/>
        </p:nvSpPr>
        <p:spPr bwMode="auto">
          <a:xfrm>
            <a:off x="5694363"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6" name="Rectangle 139">
            <a:extLst>
              <a:ext uri="{FF2B5EF4-FFF2-40B4-BE49-F238E27FC236}">
                <a16:creationId xmlns:a16="http://schemas.microsoft.com/office/drawing/2014/main" id="{B2BE165D-466B-D04E-9DA9-8A804A5AB818}"/>
              </a:ext>
            </a:extLst>
          </p:cNvPr>
          <p:cNvSpPr>
            <a:spLocks noChangeArrowheads="1"/>
          </p:cNvSpPr>
          <p:nvPr/>
        </p:nvSpPr>
        <p:spPr bwMode="auto">
          <a:xfrm>
            <a:off x="5311775" y="5730863"/>
            <a:ext cx="382588"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97" name="Rectangle 140">
            <a:extLst>
              <a:ext uri="{FF2B5EF4-FFF2-40B4-BE49-F238E27FC236}">
                <a16:creationId xmlns:a16="http://schemas.microsoft.com/office/drawing/2014/main" id="{D7C9ADE7-B849-1C43-BD19-4F5B820868BD}"/>
              </a:ext>
            </a:extLst>
          </p:cNvPr>
          <p:cNvSpPr>
            <a:spLocks noChangeArrowheads="1"/>
          </p:cNvSpPr>
          <p:nvPr/>
        </p:nvSpPr>
        <p:spPr bwMode="auto">
          <a:xfrm>
            <a:off x="5694363"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8" name="Rectangle 141">
            <a:extLst>
              <a:ext uri="{FF2B5EF4-FFF2-40B4-BE49-F238E27FC236}">
                <a16:creationId xmlns:a16="http://schemas.microsoft.com/office/drawing/2014/main" id="{9FF40378-9632-3240-9699-DD32640CE328}"/>
              </a:ext>
            </a:extLst>
          </p:cNvPr>
          <p:cNvSpPr>
            <a:spLocks noChangeArrowheads="1"/>
          </p:cNvSpPr>
          <p:nvPr/>
        </p:nvSpPr>
        <p:spPr bwMode="auto">
          <a:xfrm>
            <a:off x="6288088" y="5300651"/>
            <a:ext cx="382587"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99" name="Rectangle 142">
            <a:extLst>
              <a:ext uri="{FF2B5EF4-FFF2-40B4-BE49-F238E27FC236}">
                <a16:creationId xmlns:a16="http://schemas.microsoft.com/office/drawing/2014/main" id="{B4AE895B-03BD-A846-87A5-151AE59E76AF}"/>
              </a:ext>
            </a:extLst>
          </p:cNvPr>
          <p:cNvSpPr>
            <a:spLocks noChangeArrowheads="1"/>
          </p:cNvSpPr>
          <p:nvPr/>
        </p:nvSpPr>
        <p:spPr bwMode="auto">
          <a:xfrm>
            <a:off x="6670675"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0" name="Rectangle 143">
            <a:extLst>
              <a:ext uri="{FF2B5EF4-FFF2-40B4-BE49-F238E27FC236}">
                <a16:creationId xmlns:a16="http://schemas.microsoft.com/office/drawing/2014/main" id="{725A4DD5-0575-4F43-BA63-CC097062AC84}"/>
              </a:ext>
            </a:extLst>
          </p:cNvPr>
          <p:cNvSpPr>
            <a:spLocks noChangeArrowheads="1"/>
          </p:cNvSpPr>
          <p:nvPr/>
        </p:nvSpPr>
        <p:spPr bwMode="auto">
          <a:xfrm>
            <a:off x="6288088" y="57308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101" name="Rectangle 144">
            <a:extLst>
              <a:ext uri="{FF2B5EF4-FFF2-40B4-BE49-F238E27FC236}">
                <a16:creationId xmlns:a16="http://schemas.microsoft.com/office/drawing/2014/main" id="{EE03B9DD-826B-B645-A2FB-C42446F55905}"/>
              </a:ext>
            </a:extLst>
          </p:cNvPr>
          <p:cNvSpPr>
            <a:spLocks noChangeArrowheads="1"/>
          </p:cNvSpPr>
          <p:nvPr/>
        </p:nvSpPr>
        <p:spPr bwMode="auto">
          <a:xfrm>
            <a:off x="6670675"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2" name="Rectangle 145">
            <a:extLst>
              <a:ext uri="{FF2B5EF4-FFF2-40B4-BE49-F238E27FC236}">
                <a16:creationId xmlns:a16="http://schemas.microsoft.com/office/drawing/2014/main" id="{D5B08E3A-F8CB-3E43-B1F0-727374037C19}"/>
              </a:ext>
            </a:extLst>
          </p:cNvPr>
          <p:cNvSpPr>
            <a:spLocks noChangeArrowheads="1"/>
          </p:cNvSpPr>
          <p:nvPr/>
        </p:nvSpPr>
        <p:spPr bwMode="auto">
          <a:xfrm>
            <a:off x="7264400" y="5300651"/>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103" name="Rectangle 146">
            <a:extLst>
              <a:ext uri="{FF2B5EF4-FFF2-40B4-BE49-F238E27FC236}">
                <a16:creationId xmlns:a16="http://schemas.microsoft.com/office/drawing/2014/main" id="{9D267819-7A39-6848-A8BF-8607C4695E6E}"/>
              </a:ext>
            </a:extLst>
          </p:cNvPr>
          <p:cNvSpPr>
            <a:spLocks noChangeArrowheads="1"/>
          </p:cNvSpPr>
          <p:nvPr/>
        </p:nvSpPr>
        <p:spPr bwMode="auto">
          <a:xfrm>
            <a:off x="7645400" y="5300651"/>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104" name="Line 149">
            <a:extLst>
              <a:ext uri="{FF2B5EF4-FFF2-40B4-BE49-F238E27FC236}">
                <a16:creationId xmlns:a16="http://schemas.microsoft.com/office/drawing/2014/main" id="{C679E926-C475-FC49-9DF2-0CDFE008725F}"/>
              </a:ext>
            </a:extLst>
          </p:cNvPr>
          <p:cNvSpPr>
            <a:spLocks noChangeShapeType="1"/>
          </p:cNvSpPr>
          <p:nvPr/>
        </p:nvSpPr>
        <p:spPr bwMode="auto">
          <a:xfrm>
            <a:off x="4887913" y="54451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5" name="Line 150">
            <a:extLst>
              <a:ext uri="{FF2B5EF4-FFF2-40B4-BE49-F238E27FC236}">
                <a16:creationId xmlns:a16="http://schemas.microsoft.com/office/drawing/2014/main" id="{0DC273A4-DD3D-A34E-88CE-692AB8434FCD}"/>
              </a:ext>
            </a:extLst>
          </p:cNvPr>
          <p:cNvSpPr>
            <a:spLocks noChangeShapeType="1"/>
          </p:cNvSpPr>
          <p:nvPr/>
        </p:nvSpPr>
        <p:spPr bwMode="auto">
          <a:xfrm>
            <a:off x="4887913" y="58769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6" name="Line 151">
            <a:extLst>
              <a:ext uri="{FF2B5EF4-FFF2-40B4-BE49-F238E27FC236}">
                <a16:creationId xmlns:a16="http://schemas.microsoft.com/office/drawing/2014/main" id="{296C999D-FBAD-2947-B37B-40BCA77420E9}"/>
              </a:ext>
            </a:extLst>
          </p:cNvPr>
          <p:cNvSpPr>
            <a:spLocks noChangeShapeType="1"/>
          </p:cNvSpPr>
          <p:nvPr/>
        </p:nvSpPr>
        <p:spPr bwMode="auto">
          <a:xfrm>
            <a:off x="6075363"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7" name="Line 152">
            <a:extLst>
              <a:ext uri="{FF2B5EF4-FFF2-40B4-BE49-F238E27FC236}">
                <a16:creationId xmlns:a16="http://schemas.microsoft.com/office/drawing/2014/main" id="{98ED2ADD-C495-5C4B-9614-6FE863E2B94E}"/>
              </a:ext>
            </a:extLst>
          </p:cNvPr>
          <p:cNvSpPr>
            <a:spLocks noChangeShapeType="1"/>
          </p:cNvSpPr>
          <p:nvPr/>
        </p:nvSpPr>
        <p:spPr bwMode="auto">
          <a:xfrm>
            <a:off x="6075363" y="58769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8" name="Line 153">
            <a:extLst>
              <a:ext uri="{FF2B5EF4-FFF2-40B4-BE49-F238E27FC236}">
                <a16:creationId xmlns:a16="http://schemas.microsoft.com/office/drawing/2014/main" id="{C78B268E-7FBC-C441-AAF9-202E9C6F2C7D}"/>
              </a:ext>
            </a:extLst>
          </p:cNvPr>
          <p:cNvSpPr>
            <a:spLocks noChangeShapeType="1"/>
          </p:cNvSpPr>
          <p:nvPr/>
        </p:nvSpPr>
        <p:spPr bwMode="auto">
          <a:xfrm>
            <a:off x="7051675"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9" name="Text Box 157">
            <a:extLst>
              <a:ext uri="{FF2B5EF4-FFF2-40B4-BE49-F238E27FC236}">
                <a16:creationId xmlns:a16="http://schemas.microsoft.com/office/drawing/2014/main" id="{5C631217-2691-7B4B-AD1B-28576D751326}"/>
              </a:ext>
            </a:extLst>
          </p:cNvPr>
          <p:cNvSpPr txBox="1">
            <a:spLocks noChangeArrowheads="1"/>
          </p:cNvSpPr>
          <p:nvPr/>
        </p:nvSpPr>
        <p:spPr bwMode="auto">
          <a:xfrm>
            <a:off x="3903663" y="5635613"/>
            <a:ext cx="588962"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10</a:t>
            </a:r>
          </a:p>
        </p:txBody>
      </p:sp>
      <p:sp>
        <p:nvSpPr>
          <p:cNvPr id="110" name="Text Box 158">
            <a:extLst>
              <a:ext uri="{FF2B5EF4-FFF2-40B4-BE49-F238E27FC236}">
                <a16:creationId xmlns:a16="http://schemas.microsoft.com/office/drawing/2014/main" id="{5960EC77-9475-F649-AC77-5F4B032EDC68}"/>
              </a:ext>
            </a:extLst>
          </p:cNvPr>
          <p:cNvSpPr txBox="1">
            <a:spLocks noChangeArrowheads="1"/>
          </p:cNvSpPr>
          <p:nvPr/>
        </p:nvSpPr>
        <p:spPr bwMode="auto">
          <a:xfrm>
            <a:off x="3924300" y="5229213"/>
            <a:ext cx="477838"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9</a:t>
            </a:r>
          </a:p>
        </p:txBody>
      </p:sp>
      <p:sp>
        <p:nvSpPr>
          <p:cNvPr id="111" name="Text Box 159">
            <a:extLst>
              <a:ext uri="{FF2B5EF4-FFF2-40B4-BE49-F238E27FC236}">
                <a16:creationId xmlns:a16="http://schemas.microsoft.com/office/drawing/2014/main" id="{C4515163-CC62-EF42-AA51-70E1C73D3675}"/>
              </a:ext>
            </a:extLst>
          </p:cNvPr>
          <p:cNvSpPr txBox="1">
            <a:spLocks noChangeArrowheads="1"/>
          </p:cNvSpPr>
          <p:nvPr/>
        </p:nvSpPr>
        <p:spPr bwMode="auto">
          <a:xfrm>
            <a:off x="3903663" y="47720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8</a:t>
            </a:r>
          </a:p>
        </p:txBody>
      </p:sp>
      <p:sp>
        <p:nvSpPr>
          <p:cNvPr id="112" name="Text Box 160">
            <a:extLst>
              <a:ext uri="{FF2B5EF4-FFF2-40B4-BE49-F238E27FC236}">
                <a16:creationId xmlns:a16="http://schemas.microsoft.com/office/drawing/2014/main" id="{1C0C1755-B308-F441-BF98-71A40A3A7767}"/>
              </a:ext>
            </a:extLst>
          </p:cNvPr>
          <p:cNvSpPr txBox="1">
            <a:spLocks noChangeArrowheads="1"/>
          </p:cNvSpPr>
          <p:nvPr/>
        </p:nvSpPr>
        <p:spPr bwMode="auto">
          <a:xfrm>
            <a:off x="3903663" y="43402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7</a:t>
            </a:r>
          </a:p>
        </p:txBody>
      </p:sp>
      <p:sp>
        <p:nvSpPr>
          <p:cNvPr id="113" name="Text Box 161">
            <a:extLst>
              <a:ext uri="{FF2B5EF4-FFF2-40B4-BE49-F238E27FC236}">
                <a16:creationId xmlns:a16="http://schemas.microsoft.com/office/drawing/2014/main" id="{76C14DAE-6BCB-DA43-97DE-6E84AE23EA16}"/>
              </a:ext>
            </a:extLst>
          </p:cNvPr>
          <p:cNvSpPr txBox="1">
            <a:spLocks noChangeArrowheads="1"/>
          </p:cNvSpPr>
          <p:nvPr/>
        </p:nvSpPr>
        <p:spPr bwMode="auto">
          <a:xfrm>
            <a:off x="3903663" y="39084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6</a:t>
            </a:r>
          </a:p>
        </p:txBody>
      </p:sp>
      <p:sp>
        <p:nvSpPr>
          <p:cNvPr id="114" name="Text Box 162">
            <a:extLst>
              <a:ext uri="{FF2B5EF4-FFF2-40B4-BE49-F238E27FC236}">
                <a16:creationId xmlns:a16="http://schemas.microsoft.com/office/drawing/2014/main" id="{7E52467C-6F15-164A-AABF-4935F6B23E5E}"/>
              </a:ext>
            </a:extLst>
          </p:cNvPr>
          <p:cNvSpPr txBox="1">
            <a:spLocks noChangeArrowheads="1"/>
          </p:cNvSpPr>
          <p:nvPr/>
        </p:nvSpPr>
        <p:spPr bwMode="auto">
          <a:xfrm>
            <a:off x="3903663" y="34766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5</a:t>
            </a:r>
          </a:p>
        </p:txBody>
      </p:sp>
      <p:sp>
        <p:nvSpPr>
          <p:cNvPr id="115" name="Text Box 163">
            <a:extLst>
              <a:ext uri="{FF2B5EF4-FFF2-40B4-BE49-F238E27FC236}">
                <a16:creationId xmlns:a16="http://schemas.microsoft.com/office/drawing/2014/main" id="{D6D45AE1-8136-2F46-8E13-570938FACB58}"/>
              </a:ext>
            </a:extLst>
          </p:cNvPr>
          <p:cNvSpPr txBox="1">
            <a:spLocks noChangeArrowheads="1"/>
          </p:cNvSpPr>
          <p:nvPr/>
        </p:nvSpPr>
        <p:spPr bwMode="auto">
          <a:xfrm>
            <a:off x="3903663" y="31162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4</a:t>
            </a:r>
          </a:p>
        </p:txBody>
      </p:sp>
      <p:sp>
        <p:nvSpPr>
          <p:cNvPr id="116" name="Text Box 164">
            <a:extLst>
              <a:ext uri="{FF2B5EF4-FFF2-40B4-BE49-F238E27FC236}">
                <a16:creationId xmlns:a16="http://schemas.microsoft.com/office/drawing/2014/main" id="{A247BD69-158C-BB4F-9FD1-7CCE88B425B8}"/>
              </a:ext>
            </a:extLst>
          </p:cNvPr>
          <p:cNvSpPr txBox="1">
            <a:spLocks noChangeArrowheads="1"/>
          </p:cNvSpPr>
          <p:nvPr/>
        </p:nvSpPr>
        <p:spPr bwMode="auto">
          <a:xfrm>
            <a:off x="3903663" y="26844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3</a:t>
            </a:r>
          </a:p>
        </p:txBody>
      </p:sp>
      <p:sp>
        <p:nvSpPr>
          <p:cNvPr id="117" name="Text Box 165">
            <a:extLst>
              <a:ext uri="{FF2B5EF4-FFF2-40B4-BE49-F238E27FC236}">
                <a16:creationId xmlns:a16="http://schemas.microsoft.com/office/drawing/2014/main" id="{6B174393-5545-7F40-9C4B-BBF7D7889C62}"/>
              </a:ext>
            </a:extLst>
          </p:cNvPr>
          <p:cNvSpPr txBox="1">
            <a:spLocks noChangeArrowheads="1"/>
          </p:cNvSpPr>
          <p:nvPr/>
        </p:nvSpPr>
        <p:spPr bwMode="auto">
          <a:xfrm>
            <a:off x="3903663" y="21796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2</a:t>
            </a:r>
          </a:p>
        </p:txBody>
      </p:sp>
      <p:sp>
        <p:nvSpPr>
          <p:cNvPr id="118" name="Text Box 166">
            <a:extLst>
              <a:ext uri="{FF2B5EF4-FFF2-40B4-BE49-F238E27FC236}">
                <a16:creationId xmlns:a16="http://schemas.microsoft.com/office/drawing/2014/main" id="{B426925B-8567-144F-A7F5-BE3702961E31}"/>
              </a:ext>
            </a:extLst>
          </p:cNvPr>
          <p:cNvSpPr txBox="1">
            <a:spLocks noChangeArrowheads="1"/>
          </p:cNvSpPr>
          <p:nvPr/>
        </p:nvSpPr>
        <p:spPr bwMode="auto">
          <a:xfrm>
            <a:off x="3903663" y="17859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a:t>
            </a:r>
          </a:p>
        </p:txBody>
      </p:sp>
    </p:spTree>
    <p:extLst>
      <p:ext uri="{BB962C8B-B14F-4D97-AF65-F5344CB8AC3E}">
        <p14:creationId xmlns:p14="http://schemas.microsoft.com/office/powerpoint/2010/main" val="4107945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00B863B-C706-0842-BC64-DCDCCE6D4907}"/>
              </a:ext>
            </a:extLst>
          </p:cNvPr>
          <p:cNvSpPr>
            <a:spLocks noGrp="1"/>
          </p:cNvSpPr>
          <p:nvPr>
            <p:ph type="title"/>
          </p:nvPr>
        </p:nvSpPr>
        <p:spPr>
          <a:xfrm>
            <a:off x="457200" y="-152400"/>
            <a:ext cx="8229600" cy="1143000"/>
          </a:xfrm>
        </p:spPr>
        <p:txBody>
          <a:bodyPr/>
          <a:lstStyle/>
          <a:p>
            <a:r>
              <a:rPr lang="en-US" altLang="en-US"/>
              <a:t>Greedy Algorithm - Example</a:t>
            </a:r>
          </a:p>
        </p:txBody>
      </p:sp>
      <p:sp>
        <p:nvSpPr>
          <p:cNvPr id="11267" name="Text Placeholder 3">
            <a:extLst>
              <a:ext uri="{FF2B5EF4-FFF2-40B4-BE49-F238E27FC236}">
                <a16:creationId xmlns:a16="http://schemas.microsoft.com/office/drawing/2014/main" id="{9829EAC3-9859-8248-AB97-C126E9756171}"/>
              </a:ext>
            </a:extLst>
          </p:cNvPr>
          <p:cNvSpPr>
            <a:spLocks noGrp="1"/>
          </p:cNvSpPr>
          <p:nvPr>
            <p:ph type="body" idx="1"/>
          </p:nvPr>
        </p:nvSpPr>
        <p:spPr>
          <a:xfrm>
            <a:off x="685800" y="1493838"/>
            <a:ext cx="4040188" cy="639762"/>
          </a:xfrm>
        </p:spPr>
        <p:txBody>
          <a:bodyPr/>
          <a:lstStyle/>
          <a:p>
            <a:r>
              <a:rPr lang="en-US" altLang="en-US"/>
              <a:t>Graph:</a:t>
            </a:r>
          </a:p>
        </p:txBody>
      </p:sp>
      <p:sp>
        <p:nvSpPr>
          <p:cNvPr id="11268" name="Text Placeholder 5">
            <a:extLst>
              <a:ext uri="{FF2B5EF4-FFF2-40B4-BE49-F238E27FC236}">
                <a16:creationId xmlns:a16="http://schemas.microsoft.com/office/drawing/2014/main" id="{FB3BD242-3185-074E-9A8F-20D0E83720E3}"/>
              </a:ext>
            </a:extLst>
          </p:cNvPr>
          <p:cNvSpPr>
            <a:spLocks noGrp="1"/>
          </p:cNvSpPr>
          <p:nvPr>
            <p:ph type="body" sz="quarter" idx="3"/>
          </p:nvPr>
        </p:nvSpPr>
        <p:spPr>
          <a:xfrm>
            <a:off x="4648200" y="1493838"/>
            <a:ext cx="4041775" cy="639762"/>
          </a:xfrm>
        </p:spPr>
        <p:txBody>
          <a:bodyPr/>
          <a:lstStyle/>
          <a:p>
            <a:r>
              <a:rPr lang="en-US" altLang="en-US"/>
              <a:t>Sorted List of Edges:</a:t>
            </a:r>
          </a:p>
        </p:txBody>
      </p:sp>
      <p:graphicFrame>
        <p:nvGraphicFramePr>
          <p:cNvPr id="11303" name="Group 39">
            <a:extLst>
              <a:ext uri="{FF2B5EF4-FFF2-40B4-BE49-F238E27FC236}">
                <a16:creationId xmlns:a16="http://schemas.microsoft.com/office/drawing/2014/main" id="{B8990912-9D8A-E24A-BC38-F895A254E9C7}"/>
              </a:ext>
            </a:extLst>
          </p:cNvPr>
          <p:cNvGraphicFramePr>
            <a:graphicFrameLocks noGrp="1"/>
          </p:cNvGraphicFramePr>
          <p:nvPr>
            <p:ph sz="quarter" idx="4"/>
          </p:nvPr>
        </p:nvGraphicFramePr>
        <p:xfrm>
          <a:off x="4800600" y="2114550"/>
          <a:ext cx="4041775" cy="2609850"/>
        </p:xfrm>
        <a:graphic>
          <a:graphicData uri="http://schemas.openxmlformats.org/drawingml/2006/table">
            <a:tbl>
              <a:tblPr/>
              <a:tblGrid>
                <a:gridCol w="2020888">
                  <a:extLst>
                    <a:ext uri="{9D8B030D-6E8A-4147-A177-3AD203B41FA5}">
                      <a16:colId xmlns:a16="http://schemas.microsoft.com/office/drawing/2014/main" val="3954274531"/>
                    </a:ext>
                  </a:extLst>
                </a:gridCol>
                <a:gridCol w="2020887">
                  <a:extLst>
                    <a:ext uri="{9D8B030D-6E8A-4147-A177-3AD203B41FA5}">
                      <a16:colId xmlns:a16="http://schemas.microsoft.com/office/drawing/2014/main" val="407919518"/>
                    </a:ext>
                  </a:extLst>
                </a:gridCol>
              </a:tblGrid>
              <a:tr h="38100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094972039"/>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012495823"/>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4052609951"/>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0826337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460635326"/>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14746221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875176260"/>
                  </a:ext>
                </a:extLst>
              </a:tr>
            </a:tbl>
          </a:graphicData>
        </a:graphic>
      </p:graphicFrame>
      <p:sp>
        <p:nvSpPr>
          <p:cNvPr id="11295" name="TextBox 9">
            <a:extLst>
              <a:ext uri="{FF2B5EF4-FFF2-40B4-BE49-F238E27FC236}">
                <a16:creationId xmlns:a16="http://schemas.microsoft.com/office/drawing/2014/main" id="{37319878-5AE7-7D47-9B71-1DE701CA4B05}"/>
              </a:ext>
            </a:extLst>
          </p:cNvPr>
          <p:cNvSpPr txBox="1">
            <a:spLocks noChangeArrowheads="1"/>
          </p:cNvSpPr>
          <p:nvPr/>
        </p:nvSpPr>
        <p:spPr bwMode="auto">
          <a:xfrm>
            <a:off x="1219200" y="762000"/>
            <a:ext cx="6858000" cy="1006475"/>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a:p>
            <a:pPr algn="ctr"/>
            <a:r>
              <a:rPr lang="en-US" altLang="en-US" sz="2000"/>
              <a:t>End when all vertices can be visited (graph is connected)</a:t>
            </a:r>
          </a:p>
        </p:txBody>
      </p:sp>
      <p:pic>
        <p:nvPicPr>
          <p:cNvPr id="11296" name="Picture 2">
            <a:extLst>
              <a:ext uri="{FF2B5EF4-FFF2-40B4-BE49-F238E27FC236}">
                <a16:creationId xmlns:a16="http://schemas.microsoft.com/office/drawing/2014/main" id="{E4E7381F-3C20-1744-BE7C-CC7F37439DF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2133600"/>
            <a:ext cx="3476625" cy="2574925"/>
          </a:xfrm>
          <a:noFill/>
        </p:spPr>
      </p:pic>
      <p:sp>
        <p:nvSpPr>
          <p:cNvPr id="11297" name="TextBox 10">
            <a:extLst>
              <a:ext uri="{FF2B5EF4-FFF2-40B4-BE49-F238E27FC236}">
                <a16:creationId xmlns:a16="http://schemas.microsoft.com/office/drawing/2014/main" id="{4FDABA4A-9E46-9C45-B84C-7AA752D93227}"/>
              </a:ext>
            </a:extLst>
          </p:cNvPr>
          <p:cNvSpPr txBox="1">
            <a:spLocks noChangeArrowheads="1"/>
          </p:cNvSpPr>
          <p:nvPr/>
        </p:nvSpPr>
        <p:spPr bwMode="auto">
          <a:xfrm>
            <a:off x="457200" y="4967288"/>
            <a:ext cx="84582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B     </a:t>
            </a:r>
          </a:p>
          <a:p>
            <a:pPr>
              <a:buFont typeface="Arial" panose="020B0604020202020204" pitchFamily="34" charset="0"/>
              <a:buChar char="•"/>
            </a:pPr>
            <a:r>
              <a:rPr lang="en-US" altLang="en-US" sz="2000"/>
              <a:t>B -&gt;D -&gt;C -&gt; F -&gt; A</a:t>
            </a:r>
          </a:p>
          <a:p>
            <a:pPr>
              <a:buFont typeface="Arial" panose="020B0604020202020204" pitchFamily="34" charset="0"/>
              <a:buChar char="•"/>
            </a:pPr>
            <a:r>
              <a:rPr lang="en-US" altLang="en-US" sz="2000"/>
              <a:t>If all vertices are visited by DFS, then the graph is connected and we are done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3892089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DE182E0-3EF9-5347-AF09-6CE4C7D0A5ED}"/>
              </a:ext>
            </a:extLst>
          </p:cNvPr>
          <p:cNvSpPr>
            <a:spLocks noGrp="1"/>
          </p:cNvSpPr>
          <p:nvPr>
            <p:ph type="title"/>
          </p:nvPr>
        </p:nvSpPr>
        <p:spPr/>
        <p:txBody>
          <a:bodyPr/>
          <a:lstStyle/>
          <a:p>
            <a:r>
              <a:rPr lang="en-US" altLang="en-US"/>
              <a:t>Greedy Algorithm - Example</a:t>
            </a:r>
          </a:p>
        </p:txBody>
      </p:sp>
      <p:sp>
        <p:nvSpPr>
          <p:cNvPr id="12291" name="Text Placeholder 3">
            <a:extLst>
              <a:ext uri="{FF2B5EF4-FFF2-40B4-BE49-F238E27FC236}">
                <a16:creationId xmlns:a16="http://schemas.microsoft.com/office/drawing/2014/main" id="{2DCF986A-684A-1449-81C6-A389A1EB48F9}"/>
              </a:ext>
            </a:extLst>
          </p:cNvPr>
          <p:cNvSpPr>
            <a:spLocks noGrp="1"/>
          </p:cNvSpPr>
          <p:nvPr>
            <p:ph type="body" idx="1"/>
          </p:nvPr>
        </p:nvSpPr>
        <p:spPr>
          <a:xfrm>
            <a:off x="685800" y="1828800"/>
            <a:ext cx="4040188" cy="639763"/>
          </a:xfrm>
        </p:spPr>
        <p:txBody>
          <a:bodyPr/>
          <a:lstStyle/>
          <a:p>
            <a:r>
              <a:rPr lang="en-US" altLang="en-US"/>
              <a:t>Graph:</a:t>
            </a:r>
          </a:p>
        </p:txBody>
      </p:sp>
      <p:sp>
        <p:nvSpPr>
          <p:cNvPr id="12292" name="Text Placeholder 5">
            <a:extLst>
              <a:ext uri="{FF2B5EF4-FFF2-40B4-BE49-F238E27FC236}">
                <a16:creationId xmlns:a16="http://schemas.microsoft.com/office/drawing/2014/main" id="{27FCBF0A-BC0D-DB4F-8F98-87F57249C5AF}"/>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7257555E-55A6-BC4B-B064-D4E2B4943665}"/>
              </a:ext>
            </a:extLst>
          </p:cNvPr>
          <p:cNvGraphicFramePr>
            <a:graphicFrameLocks noGrp="1"/>
          </p:cNvGraphicFramePr>
          <p:nvPr>
            <p:ph sz="quarter" idx="4"/>
          </p:nvPr>
        </p:nvGraphicFramePr>
        <p:xfrm>
          <a:off x="4800600" y="2438400"/>
          <a:ext cx="4041776" cy="2225676"/>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946">
                <a:tc>
                  <a:txBody>
                    <a:bodyPr/>
                    <a:lstStyle/>
                    <a:p>
                      <a:r>
                        <a:rPr lang="en-US" sz="1800" dirty="0"/>
                        <a:t>Edge</a:t>
                      </a:r>
                    </a:p>
                  </a:txBody>
                  <a:tcPr marT="45733" marB="45733"/>
                </a:tc>
                <a:tc>
                  <a:txBody>
                    <a:bodyPr/>
                    <a:lstStyle/>
                    <a:p>
                      <a:r>
                        <a:rPr lang="en-US" sz="1800" dirty="0"/>
                        <a:t>Weight</a:t>
                      </a:r>
                    </a:p>
                  </a:txBody>
                  <a:tcPr marT="45733" marB="45733"/>
                </a:tc>
                <a:extLst>
                  <a:ext uri="{0D108BD9-81ED-4DB2-BD59-A6C34878D82A}">
                    <a16:rowId xmlns:a16="http://schemas.microsoft.com/office/drawing/2014/main" val="10000"/>
                  </a:ext>
                </a:extLst>
              </a:tr>
              <a:tr h="370946">
                <a:tc>
                  <a:txBody>
                    <a:bodyPr/>
                    <a:lstStyle/>
                    <a:p>
                      <a:r>
                        <a:rPr lang="en-US" sz="1800" dirty="0"/>
                        <a:t>EF</a:t>
                      </a:r>
                    </a:p>
                  </a:txBody>
                  <a:tcPr marT="45733" marB="45733"/>
                </a:tc>
                <a:tc>
                  <a:txBody>
                    <a:bodyPr/>
                    <a:lstStyle/>
                    <a:p>
                      <a:r>
                        <a:rPr lang="en-US" sz="1800" dirty="0"/>
                        <a:t>4</a:t>
                      </a:r>
                    </a:p>
                  </a:txBody>
                  <a:tcPr marT="45733" marB="45733"/>
                </a:tc>
                <a:extLst>
                  <a:ext uri="{0D108BD9-81ED-4DB2-BD59-A6C34878D82A}">
                    <a16:rowId xmlns:a16="http://schemas.microsoft.com/office/drawing/2014/main" val="10001"/>
                  </a:ext>
                </a:extLst>
              </a:tr>
              <a:tr h="370946">
                <a:tc>
                  <a:txBody>
                    <a:bodyPr/>
                    <a:lstStyle/>
                    <a:p>
                      <a:r>
                        <a:rPr lang="en-US" sz="1800" dirty="0"/>
                        <a:t>AF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2"/>
                  </a:ext>
                </a:extLst>
              </a:tr>
              <a:tr h="370946">
                <a:tc>
                  <a:txBody>
                    <a:bodyPr/>
                    <a:lstStyle/>
                    <a:p>
                      <a:r>
                        <a:rPr lang="en-US" sz="1800" dirty="0"/>
                        <a:t>BF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3"/>
                  </a:ext>
                </a:extLst>
              </a:tr>
              <a:tr h="370946">
                <a:tc>
                  <a:txBody>
                    <a:bodyPr/>
                    <a:lstStyle/>
                    <a:p>
                      <a:r>
                        <a:rPr lang="en-US" sz="1800" dirty="0"/>
                        <a:t>BC</a:t>
                      </a:r>
                    </a:p>
                  </a:txBody>
                  <a:tcPr marT="45733" marB="45733"/>
                </a:tc>
                <a:tc>
                  <a:txBody>
                    <a:bodyPr/>
                    <a:lstStyle/>
                    <a:p>
                      <a:r>
                        <a:rPr lang="en-US" sz="1800" dirty="0"/>
                        <a:t>8</a:t>
                      </a:r>
                    </a:p>
                  </a:txBody>
                  <a:tcPr marT="45733" marB="45733"/>
                </a:tc>
                <a:extLst>
                  <a:ext uri="{0D108BD9-81ED-4DB2-BD59-A6C34878D82A}">
                    <a16:rowId xmlns:a16="http://schemas.microsoft.com/office/drawing/2014/main" val="10004"/>
                  </a:ext>
                </a:extLst>
              </a:tr>
              <a:tr h="370946">
                <a:tc>
                  <a:txBody>
                    <a:bodyPr/>
                    <a:lstStyle/>
                    <a:p>
                      <a:r>
                        <a:rPr lang="en-US" sz="1800" dirty="0"/>
                        <a:t>DE</a:t>
                      </a:r>
                    </a:p>
                  </a:txBody>
                  <a:tcPr marT="45733" marB="45733"/>
                </a:tc>
                <a:tc>
                  <a:txBody>
                    <a:bodyPr/>
                    <a:lstStyle/>
                    <a:p>
                      <a:r>
                        <a:rPr lang="en-US" sz="1800" dirty="0"/>
                        <a:t>10</a:t>
                      </a:r>
                    </a:p>
                  </a:txBody>
                  <a:tcPr marT="45733" marB="45733"/>
                </a:tc>
                <a:extLst>
                  <a:ext uri="{0D108BD9-81ED-4DB2-BD59-A6C34878D82A}">
                    <a16:rowId xmlns:a16="http://schemas.microsoft.com/office/drawing/2014/main" val="10005"/>
                  </a:ext>
                </a:extLst>
              </a:tr>
            </a:tbl>
          </a:graphicData>
        </a:graphic>
      </p:graphicFrame>
      <p:sp>
        <p:nvSpPr>
          <p:cNvPr id="12316" name="TextBox 9">
            <a:extLst>
              <a:ext uri="{FF2B5EF4-FFF2-40B4-BE49-F238E27FC236}">
                <a16:creationId xmlns:a16="http://schemas.microsoft.com/office/drawing/2014/main" id="{955C8748-D22A-3140-BB18-E5427B976072}"/>
              </a:ext>
            </a:extLst>
          </p:cNvPr>
          <p:cNvSpPr txBox="1">
            <a:spLocks noChangeArrowheads="1"/>
          </p:cNvSpPr>
          <p:nvPr/>
        </p:nvSpPr>
        <p:spPr bwMode="auto">
          <a:xfrm>
            <a:off x="1219200" y="985521"/>
            <a:ext cx="6858000" cy="1016000"/>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a:p>
            <a:pPr algn="ctr"/>
            <a:r>
              <a:rPr lang="en-US" altLang="en-US" sz="2000" dirty="0"/>
              <a:t>End when all vertices can be visited (graph is connected)</a:t>
            </a:r>
          </a:p>
        </p:txBody>
      </p:sp>
      <p:sp>
        <p:nvSpPr>
          <p:cNvPr id="12317" name="TextBox 10">
            <a:extLst>
              <a:ext uri="{FF2B5EF4-FFF2-40B4-BE49-F238E27FC236}">
                <a16:creationId xmlns:a16="http://schemas.microsoft.com/office/drawing/2014/main" id="{990718DF-F31A-EC43-B37F-5C67D1DC7948}"/>
              </a:ext>
            </a:extLst>
          </p:cNvPr>
          <p:cNvSpPr txBox="1">
            <a:spLocks noChangeArrowheads="1"/>
          </p:cNvSpPr>
          <p:nvPr/>
        </p:nvSpPr>
        <p:spPr bwMode="auto">
          <a:xfrm>
            <a:off x="304800" y="4800600"/>
            <a:ext cx="84582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E     </a:t>
            </a:r>
          </a:p>
          <a:p>
            <a:pPr>
              <a:buFont typeface="Arial" panose="020B0604020202020204" pitchFamily="34" charset="0"/>
              <a:buChar char="•"/>
            </a:pPr>
            <a:r>
              <a:rPr lang="en-US" altLang="en-US" sz="2000"/>
              <a:t>E -&gt; F -&gt; D -&gt; B -&gt; A -&gt;C</a:t>
            </a:r>
          </a:p>
          <a:p>
            <a:pPr>
              <a:buFont typeface="Arial" panose="020B0604020202020204" pitchFamily="34" charset="0"/>
              <a:buChar char="•"/>
            </a:pPr>
            <a:r>
              <a:rPr lang="en-US" altLang="en-US" sz="2000"/>
              <a:t>All vertices were visited and there were no cycles =&gt; we have found a minimum spanning tree with weight 12.</a:t>
            </a:r>
          </a:p>
          <a:p>
            <a:pPr>
              <a:buFont typeface="Arial" panose="020B0604020202020204" pitchFamily="34" charset="0"/>
              <a:buChar char="•"/>
            </a:pPr>
            <a:endParaRPr lang="en-US" altLang="en-US"/>
          </a:p>
        </p:txBody>
      </p:sp>
      <p:pic>
        <p:nvPicPr>
          <p:cNvPr id="12322" name="Picture 2">
            <a:extLst>
              <a:ext uri="{FF2B5EF4-FFF2-40B4-BE49-F238E27FC236}">
                <a16:creationId xmlns:a16="http://schemas.microsoft.com/office/drawing/2014/main" id="{156AB101-5DCD-094C-B16C-ECA996293A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143000" y="2667000"/>
            <a:ext cx="2438400" cy="2097088"/>
          </a:xfrm>
          <a:noFill/>
        </p:spPr>
      </p:pic>
    </p:spTree>
    <p:extLst>
      <p:ext uri="{BB962C8B-B14F-4D97-AF65-F5344CB8AC3E}">
        <p14:creationId xmlns:p14="http://schemas.microsoft.com/office/powerpoint/2010/main" val="2494673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30278C9-27A2-A542-B0F5-0201ED2FB7DE}"/>
              </a:ext>
            </a:extLst>
          </p:cNvPr>
          <p:cNvSpPr>
            <a:spLocks noGrp="1"/>
          </p:cNvSpPr>
          <p:nvPr>
            <p:ph type="title"/>
          </p:nvPr>
        </p:nvSpPr>
        <p:spPr/>
        <p:txBody>
          <a:bodyPr/>
          <a:lstStyle/>
          <a:p>
            <a:r>
              <a:rPr lang="en-US" altLang="en-US"/>
              <a:t>Greedy Algorithm- Psuedocode</a:t>
            </a:r>
          </a:p>
        </p:txBody>
      </p:sp>
      <p:sp>
        <p:nvSpPr>
          <p:cNvPr id="13315" name="Content Placeholder 2">
            <a:extLst>
              <a:ext uri="{FF2B5EF4-FFF2-40B4-BE49-F238E27FC236}">
                <a16:creationId xmlns:a16="http://schemas.microsoft.com/office/drawing/2014/main" id="{2BB9F3D0-C4E2-314D-916F-76AB47B0589C}"/>
              </a:ext>
            </a:extLst>
          </p:cNvPr>
          <p:cNvSpPr>
            <a:spLocks noGrp="1"/>
          </p:cNvSpPr>
          <p:nvPr>
            <p:ph idx="1"/>
          </p:nvPr>
        </p:nvSpPr>
        <p:spPr/>
        <p:txBody>
          <a:bodyPr/>
          <a:lstStyle/>
          <a:p>
            <a:r>
              <a:rPr lang="en-US" altLang="en-US" dirty="0"/>
              <a:t>Given G = (V, E)</a:t>
            </a:r>
          </a:p>
          <a:p>
            <a:r>
              <a:rPr lang="en-US" altLang="en-US" dirty="0"/>
              <a:t>G’ &lt;- (V,Ø)</a:t>
            </a:r>
          </a:p>
          <a:p>
            <a:r>
              <a:rPr lang="en-US" altLang="en-US" dirty="0"/>
              <a:t>While G’ is not connected</a:t>
            </a:r>
          </a:p>
          <a:p>
            <a:pPr lvl="1"/>
            <a:r>
              <a:rPr lang="en-US" altLang="en-US" dirty="0"/>
              <a:t>Add e </a:t>
            </a:r>
            <a:r>
              <a:rPr lang="ru-RU" altLang="en-US" dirty="0" err="1">
                <a:latin typeface="Arial" panose="020B0604020202020204" pitchFamily="34" charset="0"/>
                <a:cs typeface="Arial" panose="020B0604020202020204" pitchFamily="34" charset="0"/>
              </a:rPr>
              <a:t>Є</a:t>
            </a:r>
            <a:r>
              <a:rPr lang="en-US" altLang="en-US" dirty="0"/>
              <a:t> E to G’ </a:t>
            </a:r>
            <a:r>
              <a:rPr lang="en-US" altLang="en-US" dirty="0" err="1"/>
              <a:t>s.t.</a:t>
            </a:r>
            <a:r>
              <a:rPr lang="en-US" altLang="en-US" dirty="0"/>
              <a:t> G’ is acyclic and e is minimum</a:t>
            </a:r>
          </a:p>
          <a:p>
            <a:pPr lvl="1"/>
            <a:r>
              <a:rPr lang="en-US" altLang="en-US" dirty="0"/>
              <a:t>Remove e from E</a:t>
            </a:r>
          </a:p>
          <a:p>
            <a:endParaRPr lang="en-US" altLang="en-US" dirty="0"/>
          </a:p>
        </p:txBody>
      </p:sp>
    </p:spTree>
    <p:extLst>
      <p:ext uri="{BB962C8B-B14F-4D97-AF65-F5344CB8AC3E}">
        <p14:creationId xmlns:p14="http://schemas.microsoft.com/office/powerpoint/2010/main" val="1186078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62E2C-B3A3-6E4C-951F-4BCB5DFBDBC2}"/>
              </a:ext>
            </a:extLst>
          </p:cNvPr>
          <p:cNvSpPr>
            <a:spLocks noGrp="1"/>
          </p:cNvSpPr>
          <p:nvPr>
            <p:ph type="sldNum" sz="quarter" idx="12"/>
          </p:nvPr>
        </p:nvSpPr>
        <p:spPr/>
        <p:txBody>
          <a:bodyPr/>
          <a:lstStyle/>
          <a:p>
            <a:fld id="{4E77BC79-9480-1042-96E1-82B94DA0811E}" type="slidenum">
              <a:rPr lang="en-US" smtClean="0"/>
              <a:t>103</a:t>
            </a:fld>
            <a:endParaRPr lang="en-US"/>
          </a:p>
        </p:txBody>
      </p:sp>
      <p:sp>
        <p:nvSpPr>
          <p:cNvPr id="3" name="Title 2">
            <a:extLst>
              <a:ext uri="{FF2B5EF4-FFF2-40B4-BE49-F238E27FC236}">
                <a16:creationId xmlns:a16="http://schemas.microsoft.com/office/drawing/2014/main" id="{80DC3DB2-EEF2-7749-80FA-3EB4CB819904}"/>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418675CF-453D-F242-B14F-5567D30BD4CA}"/>
              </a:ext>
            </a:extLst>
          </p:cNvPr>
          <p:cNvSpPr>
            <a:spLocks noGrp="1"/>
          </p:cNvSpPr>
          <p:nvPr>
            <p:ph idx="1"/>
          </p:nvPr>
        </p:nvSpPr>
        <p:spPr/>
        <p:txBody>
          <a:bodyPr/>
          <a:lstStyle/>
          <a:p>
            <a:r>
              <a:rPr lang="en-US" dirty="0"/>
              <a:t>Graph algorithms</a:t>
            </a:r>
          </a:p>
          <a:p>
            <a:pPr lvl="1"/>
            <a:r>
              <a:rPr lang="en-US" dirty="0"/>
              <a:t>DFS</a:t>
            </a:r>
          </a:p>
          <a:p>
            <a:pPr lvl="1"/>
            <a:r>
              <a:rPr lang="en-US" dirty="0"/>
              <a:t>BFS</a:t>
            </a:r>
          </a:p>
          <a:p>
            <a:r>
              <a:rPr lang="en-US" dirty="0"/>
              <a:t>Routing application in circuit designs</a:t>
            </a:r>
          </a:p>
          <a:p>
            <a:r>
              <a:rPr lang="en-US" dirty="0"/>
              <a:t>Minimum spanning tree </a:t>
            </a:r>
          </a:p>
          <a:p>
            <a:r>
              <a:rPr lang="en-US" dirty="0">
                <a:solidFill>
                  <a:srgbClr val="FF0000"/>
                </a:solidFill>
              </a:rPr>
              <a:t>Final starts on 12/8 and ends at 23:59 PM 12/12</a:t>
            </a:r>
          </a:p>
          <a:p>
            <a:pPr lvl="1"/>
            <a:r>
              <a:rPr lang="en-US" dirty="0"/>
              <a:t>Cover everything in the class</a:t>
            </a:r>
          </a:p>
        </p:txBody>
      </p:sp>
    </p:spTree>
    <p:extLst>
      <p:ext uri="{BB962C8B-B14F-4D97-AF65-F5344CB8AC3E}">
        <p14:creationId xmlns:p14="http://schemas.microsoft.com/office/powerpoint/2010/main" val="38004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FBFC5-39E7-DB4B-B98E-F7AB23B7FC3B}"/>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68D18C78-582A-2E42-909A-E0009F2910A2}"/>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49AE4816-436F-4A42-A5B1-43323720264A}"/>
              </a:ext>
            </a:extLst>
          </p:cNvPr>
          <p:cNvSpPr>
            <a:spLocks noGrp="1"/>
          </p:cNvSpPr>
          <p:nvPr>
            <p:ph idx="1"/>
          </p:nvPr>
        </p:nvSpPr>
        <p:spPr/>
        <p:txBody>
          <a:bodyPr/>
          <a:lstStyle/>
          <a:p>
            <a:r>
              <a:rPr lang="en-US" dirty="0"/>
              <a:t>Start from v1</a:t>
            </a:r>
          </a:p>
        </p:txBody>
      </p:sp>
      <p:sp>
        <p:nvSpPr>
          <p:cNvPr id="33" name="Oval 4">
            <a:extLst>
              <a:ext uri="{FF2B5EF4-FFF2-40B4-BE49-F238E27FC236}">
                <a16:creationId xmlns:a16="http://schemas.microsoft.com/office/drawing/2014/main" id="{AD00CFCD-2B4D-6B46-BBD8-D8BCE0578A05}"/>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
        <p:nvSpPr>
          <p:cNvPr id="34" name="Oval 5">
            <a:extLst>
              <a:ext uri="{FF2B5EF4-FFF2-40B4-BE49-F238E27FC236}">
                <a16:creationId xmlns:a16="http://schemas.microsoft.com/office/drawing/2014/main" id="{D41F9718-6C2B-B242-8F65-EAB0E88458DE}"/>
              </a:ext>
            </a:extLst>
          </p:cNvPr>
          <p:cNvSpPr>
            <a:spLocks noChangeArrowheads="1"/>
          </p:cNvSpPr>
          <p:nvPr/>
        </p:nvSpPr>
        <p:spPr bwMode="auto">
          <a:xfrm>
            <a:off x="6088063" y="325913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35" name="Oval 6">
            <a:extLst>
              <a:ext uri="{FF2B5EF4-FFF2-40B4-BE49-F238E27FC236}">
                <a16:creationId xmlns:a16="http://schemas.microsoft.com/office/drawing/2014/main" id="{D5D4E3F3-347D-7740-9E37-3391E10F1CDD}"/>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36" name="Oval 7">
            <a:extLst>
              <a:ext uri="{FF2B5EF4-FFF2-40B4-BE49-F238E27FC236}">
                <a16:creationId xmlns:a16="http://schemas.microsoft.com/office/drawing/2014/main" id="{58766E21-448E-794A-A231-270FB02FEEF7}"/>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37" name="Oval 8">
            <a:extLst>
              <a:ext uri="{FF2B5EF4-FFF2-40B4-BE49-F238E27FC236}">
                <a16:creationId xmlns:a16="http://schemas.microsoft.com/office/drawing/2014/main" id="{52F85E2B-9E4D-054F-B885-B6955D074599}"/>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38" name="Oval 9">
            <a:extLst>
              <a:ext uri="{FF2B5EF4-FFF2-40B4-BE49-F238E27FC236}">
                <a16:creationId xmlns:a16="http://schemas.microsoft.com/office/drawing/2014/main" id="{AB1BE3C4-4DA2-1644-9219-D1F185733322}"/>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Line 10">
            <a:extLst>
              <a:ext uri="{FF2B5EF4-FFF2-40B4-BE49-F238E27FC236}">
                <a16:creationId xmlns:a16="http://schemas.microsoft.com/office/drawing/2014/main" id="{FF6FDBF9-4AE8-554A-BE3D-2EBBC2A3A116}"/>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40" name="Line 11">
            <a:extLst>
              <a:ext uri="{FF2B5EF4-FFF2-40B4-BE49-F238E27FC236}">
                <a16:creationId xmlns:a16="http://schemas.microsoft.com/office/drawing/2014/main" id="{9FEF0CB5-7E95-C245-A1D0-A7490E9CA5E3}"/>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41" name="Line 12">
            <a:extLst>
              <a:ext uri="{FF2B5EF4-FFF2-40B4-BE49-F238E27FC236}">
                <a16:creationId xmlns:a16="http://schemas.microsoft.com/office/drawing/2014/main" id="{71DDD197-B27A-9B4A-B1EA-7E614B1E0641}"/>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43" name="Oval 14">
            <a:extLst>
              <a:ext uri="{FF2B5EF4-FFF2-40B4-BE49-F238E27FC236}">
                <a16:creationId xmlns:a16="http://schemas.microsoft.com/office/drawing/2014/main" id="{ED147829-F6AD-C64D-BFC6-C0C466381DB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44" name="Oval 15">
            <a:extLst>
              <a:ext uri="{FF2B5EF4-FFF2-40B4-BE49-F238E27FC236}">
                <a16:creationId xmlns:a16="http://schemas.microsoft.com/office/drawing/2014/main" id="{96FC7A48-5BCD-3042-B616-29B32A83151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45" name="Oval 16">
            <a:extLst>
              <a:ext uri="{FF2B5EF4-FFF2-40B4-BE49-F238E27FC236}">
                <a16:creationId xmlns:a16="http://schemas.microsoft.com/office/drawing/2014/main" id="{3EA70D6B-8041-E84B-91AB-91F766DE324C}"/>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46" name="Oval 17">
            <a:extLst>
              <a:ext uri="{FF2B5EF4-FFF2-40B4-BE49-F238E27FC236}">
                <a16:creationId xmlns:a16="http://schemas.microsoft.com/office/drawing/2014/main" id="{0784CA4A-A9C6-734A-83B8-79A9CEBC735E}"/>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47" name="Line 18">
            <a:extLst>
              <a:ext uri="{FF2B5EF4-FFF2-40B4-BE49-F238E27FC236}">
                <a16:creationId xmlns:a16="http://schemas.microsoft.com/office/drawing/2014/main" id="{99D85767-1299-2E4D-94D3-F7165B54ABC8}"/>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48" name="Line 19">
            <a:extLst>
              <a:ext uri="{FF2B5EF4-FFF2-40B4-BE49-F238E27FC236}">
                <a16:creationId xmlns:a16="http://schemas.microsoft.com/office/drawing/2014/main" id="{C273D730-DA03-EF4A-A4AF-4F3D186625DB}"/>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49" name="Line 20">
            <a:extLst>
              <a:ext uri="{FF2B5EF4-FFF2-40B4-BE49-F238E27FC236}">
                <a16:creationId xmlns:a16="http://schemas.microsoft.com/office/drawing/2014/main" id="{4C746638-60E2-C14A-99EF-1F94C0385E26}"/>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50" name="Line 21">
            <a:extLst>
              <a:ext uri="{FF2B5EF4-FFF2-40B4-BE49-F238E27FC236}">
                <a16:creationId xmlns:a16="http://schemas.microsoft.com/office/drawing/2014/main" id="{684A2242-F5AB-2C46-8900-F91ACBE2D9DF}"/>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51" name="Line 22">
            <a:extLst>
              <a:ext uri="{FF2B5EF4-FFF2-40B4-BE49-F238E27FC236}">
                <a16:creationId xmlns:a16="http://schemas.microsoft.com/office/drawing/2014/main" id="{DAA0D8B9-1954-594C-982E-65C4B8906BEB}"/>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52" name="Line 23">
            <a:extLst>
              <a:ext uri="{FF2B5EF4-FFF2-40B4-BE49-F238E27FC236}">
                <a16:creationId xmlns:a16="http://schemas.microsoft.com/office/drawing/2014/main" id="{1ECE84F9-B778-4549-8CA2-DFE1C8C8CD2B}"/>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53" name="Line 24">
            <a:extLst>
              <a:ext uri="{FF2B5EF4-FFF2-40B4-BE49-F238E27FC236}">
                <a16:creationId xmlns:a16="http://schemas.microsoft.com/office/drawing/2014/main" id="{70362E15-2189-7747-8C0C-954B2C49408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54" name="Line 25">
            <a:extLst>
              <a:ext uri="{FF2B5EF4-FFF2-40B4-BE49-F238E27FC236}">
                <a16:creationId xmlns:a16="http://schemas.microsoft.com/office/drawing/2014/main" id="{D8A7F530-E95D-2745-BCF8-BCFF7759F4A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59" name="Text Box 76">
            <a:extLst>
              <a:ext uri="{FF2B5EF4-FFF2-40B4-BE49-F238E27FC236}">
                <a16:creationId xmlns:a16="http://schemas.microsoft.com/office/drawing/2014/main" id="{BAF36C49-ABF1-C640-A32D-453030A99775}"/>
              </a:ext>
            </a:extLst>
          </p:cNvPr>
          <p:cNvSpPr txBox="1">
            <a:spLocks noChangeArrowheads="1"/>
          </p:cNvSpPr>
          <p:nvPr/>
        </p:nvSpPr>
        <p:spPr bwMode="auto">
          <a:xfrm>
            <a:off x="1527175" y="5900738"/>
            <a:ext cx="184150" cy="366712"/>
          </a:xfrm>
          <a:prstGeom prst="rect">
            <a:avLst/>
          </a:prstGeom>
          <a:noFill/>
          <a:ln w="9525">
            <a:noFill/>
            <a:miter lim="800000"/>
            <a:headEnd/>
            <a:tailEnd/>
          </a:ln>
          <a:effectLst/>
        </p:spPr>
        <p:txBody>
          <a:bodyPr wrap="none">
            <a:spAutoFit/>
          </a:bodyPr>
          <a:lstStyle/>
          <a:p>
            <a:endParaRPr lang="zh-TW" altLang="zh-TW"/>
          </a:p>
        </p:txBody>
      </p:sp>
      <p:sp>
        <p:nvSpPr>
          <p:cNvPr id="60" name="Text Box 78">
            <a:extLst>
              <a:ext uri="{FF2B5EF4-FFF2-40B4-BE49-F238E27FC236}">
                <a16:creationId xmlns:a16="http://schemas.microsoft.com/office/drawing/2014/main" id="{3EF0A709-4AD1-F84A-BA73-88842ECB66DE}"/>
              </a:ext>
            </a:extLst>
          </p:cNvPr>
          <p:cNvSpPr txBox="1">
            <a:spLocks noChangeArrowheads="1"/>
          </p:cNvSpPr>
          <p:nvPr/>
        </p:nvSpPr>
        <p:spPr bwMode="auto">
          <a:xfrm>
            <a:off x="971550" y="5805488"/>
            <a:ext cx="1385316"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a:t>
            </a:r>
          </a:p>
        </p:txBody>
      </p:sp>
      <p:sp>
        <p:nvSpPr>
          <p:cNvPr id="61" name="Rectangle 60">
            <a:extLst>
              <a:ext uri="{FF2B5EF4-FFF2-40B4-BE49-F238E27FC236}">
                <a16:creationId xmlns:a16="http://schemas.microsoft.com/office/drawing/2014/main" id="{64BECA34-2658-4449-BD22-0928F57CB209}"/>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a:t>
            </a:r>
          </a:p>
        </p:txBody>
      </p:sp>
      <p:sp>
        <p:nvSpPr>
          <p:cNvPr id="62" name="Rectangle 61">
            <a:extLst>
              <a:ext uri="{FF2B5EF4-FFF2-40B4-BE49-F238E27FC236}">
                <a16:creationId xmlns:a16="http://schemas.microsoft.com/office/drawing/2014/main" id="{52FD0B3D-3297-C64C-BDAA-DC2C085B8F3B}"/>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3" name="Rectangle 62">
            <a:extLst>
              <a:ext uri="{FF2B5EF4-FFF2-40B4-BE49-F238E27FC236}">
                <a16:creationId xmlns:a16="http://schemas.microsoft.com/office/drawing/2014/main" id="{D40F713D-811C-784B-AE99-4CC97D1D6800}"/>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4" name="Rectangle 63">
            <a:extLst>
              <a:ext uri="{FF2B5EF4-FFF2-40B4-BE49-F238E27FC236}">
                <a16:creationId xmlns:a16="http://schemas.microsoft.com/office/drawing/2014/main" id="{09CF217B-16DC-D647-AAFF-B5EB5EF62566}"/>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5" name="Rectangle 31">
            <a:extLst>
              <a:ext uri="{FF2B5EF4-FFF2-40B4-BE49-F238E27FC236}">
                <a16:creationId xmlns:a16="http://schemas.microsoft.com/office/drawing/2014/main" id="{C8C9EEA7-4453-804D-B983-86F592A5C0B3}"/>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66" name="Rectangle 32">
            <a:extLst>
              <a:ext uri="{FF2B5EF4-FFF2-40B4-BE49-F238E27FC236}">
                <a16:creationId xmlns:a16="http://schemas.microsoft.com/office/drawing/2014/main" id="{8197CD87-62A0-4B4C-8CA4-64B45F1186AD}"/>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3</a:t>
            </a:r>
          </a:p>
        </p:txBody>
      </p:sp>
      <p:sp>
        <p:nvSpPr>
          <p:cNvPr id="67" name="Rectangle 39">
            <a:extLst>
              <a:ext uri="{FF2B5EF4-FFF2-40B4-BE49-F238E27FC236}">
                <a16:creationId xmlns:a16="http://schemas.microsoft.com/office/drawing/2014/main" id="{052022A9-AEF1-A746-88AF-D3D29BDE2B8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8" name="Rectangle 40">
            <a:extLst>
              <a:ext uri="{FF2B5EF4-FFF2-40B4-BE49-F238E27FC236}">
                <a16:creationId xmlns:a16="http://schemas.microsoft.com/office/drawing/2014/main" id="{BB45266D-1269-A849-A5DB-BB922E109793}"/>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9" name="AutoShape 42">
            <a:extLst>
              <a:ext uri="{FF2B5EF4-FFF2-40B4-BE49-F238E27FC236}">
                <a16:creationId xmlns:a16="http://schemas.microsoft.com/office/drawing/2014/main" id="{4E702D53-25AD-2D4F-9373-8C4541210356}"/>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Tree>
    <p:extLst>
      <p:ext uri="{BB962C8B-B14F-4D97-AF65-F5344CB8AC3E}">
        <p14:creationId xmlns:p14="http://schemas.microsoft.com/office/powerpoint/2010/main" val="2721355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D3AEEA-2CDD-3F44-9A08-65087A571E24}"/>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06E3CF26-4304-6747-B0FE-FDF2432588F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8C2DB197-58B2-2145-AD91-EFB3104F1AE7}"/>
              </a:ext>
            </a:extLst>
          </p:cNvPr>
          <p:cNvSpPr>
            <a:spLocks noGrp="1"/>
          </p:cNvSpPr>
          <p:nvPr>
            <p:ph idx="1"/>
          </p:nvPr>
        </p:nvSpPr>
        <p:spPr/>
        <p:txBody>
          <a:bodyPr/>
          <a:lstStyle/>
          <a:p>
            <a:r>
              <a:rPr lang="en-US" dirty="0"/>
              <a:t>Pop a node from the stack and insert its neighbors </a:t>
            </a:r>
          </a:p>
        </p:txBody>
      </p:sp>
      <p:sp>
        <p:nvSpPr>
          <p:cNvPr id="6" name="Oval 5">
            <a:extLst>
              <a:ext uri="{FF2B5EF4-FFF2-40B4-BE49-F238E27FC236}">
                <a16:creationId xmlns:a16="http://schemas.microsoft.com/office/drawing/2014/main" id="{BCDF2455-2169-4F4E-A820-6A414FA809ED}"/>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202676A9-64DE-5D4A-8E4D-57CB5C6E60E1}"/>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E4B83131-1422-404E-84CF-4422CA04E7E8}"/>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6B9B8F2B-BBB9-C44D-8E1B-EADF01EF5B57}"/>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1C7F9C6E-F106-2A41-9BF2-FDEE23E7B470}"/>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233BEC87-AE23-FF4B-BEC0-91FB587C6285}"/>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AC181C8E-0862-1F45-B4F8-BFDD18C051B9}"/>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B3EA7C43-9AAB-554F-A647-44010CE5E6AC}"/>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C32F0AB3-5E28-BD49-9DEC-7F75C35AF328}"/>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64AA560-CBFB-4244-B045-5F8FAE1F1A4F}"/>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A670E5FA-BE2C-0841-9398-53DBA6C16F74}"/>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11E5867E-37CC-A446-ABFB-EBD05D779704}"/>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6FD393C0-7520-3C4B-9162-20B474CA42F5}"/>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C98207BC-3A8A-3348-A36F-076F2814990A}"/>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140118BE-64EB-514C-B137-5AEFEFE9E9F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8E1EE4A5-B345-7642-A666-563A92FF1D91}"/>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01BE72E7-17AD-7146-A691-718F8C9E52B0}"/>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0414CEA1-4301-A845-BFCB-2A9CEC63D13D}"/>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B6A7968B-E3BC-C94F-A0EE-3FDC3944B0E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47144863-822C-304B-A3E9-B7DBC5784DD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8910115A-BB53-6B4E-8476-0A6CBE272197}"/>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A55B36FD-2655-5C48-865E-207B383B2712}"/>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29" name="Rectangle 28">
            <a:extLst>
              <a:ext uri="{FF2B5EF4-FFF2-40B4-BE49-F238E27FC236}">
                <a16:creationId xmlns:a16="http://schemas.microsoft.com/office/drawing/2014/main" id="{7453AA75-FCA4-0D42-AFFF-C6DBDB04F1BE}"/>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0" name="Rectangle 29">
            <a:extLst>
              <a:ext uri="{FF2B5EF4-FFF2-40B4-BE49-F238E27FC236}">
                <a16:creationId xmlns:a16="http://schemas.microsoft.com/office/drawing/2014/main" id="{CEF0AA78-0E7C-A54D-ADB0-BDCFFA16A26D}"/>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1" name="Rectangle 31">
            <a:extLst>
              <a:ext uri="{FF2B5EF4-FFF2-40B4-BE49-F238E27FC236}">
                <a16:creationId xmlns:a16="http://schemas.microsoft.com/office/drawing/2014/main" id="{8759EC34-9264-B245-AC67-084D80B3940F}"/>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2">
            <a:extLst>
              <a:ext uri="{FF2B5EF4-FFF2-40B4-BE49-F238E27FC236}">
                <a16:creationId xmlns:a16="http://schemas.microsoft.com/office/drawing/2014/main" id="{8B8CBA34-3710-4946-8E1F-DB897096DD83}"/>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Text Box 36">
            <a:extLst>
              <a:ext uri="{FF2B5EF4-FFF2-40B4-BE49-F238E27FC236}">
                <a16:creationId xmlns:a16="http://schemas.microsoft.com/office/drawing/2014/main" id="{B8725E81-441A-1A4A-ACF1-544DA779B215}"/>
              </a:ext>
            </a:extLst>
          </p:cNvPr>
          <p:cNvSpPr txBox="1">
            <a:spLocks noChangeArrowheads="1"/>
          </p:cNvSpPr>
          <p:nvPr/>
        </p:nvSpPr>
        <p:spPr bwMode="auto">
          <a:xfrm>
            <a:off x="971550" y="5805488"/>
            <a:ext cx="1694695"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a:t>
            </a:r>
          </a:p>
        </p:txBody>
      </p:sp>
      <p:sp>
        <p:nvSpPr>
          <p:cNvPr id="35" name="Rectangle 39">
            <a:extLst>
              <a:ext uri="{FF2B5EF4-FFF2-40B4-BE49-F238E27FC236}">
                <a16:creationId xmlns:a16="http://schemas.microsoft.com/office/drawing/2014/main" id="{216A4D7E-59CE-9E4B-A07C-81FD2A4A53A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A61213DD-3976-8C43-9294-87A4695B83FA}"/>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4</a:t>
            </a:r>
          </a:p>
        </p:txBody>
      </p:sp>
      <p:sp>
        <p:nvSpPr>
          <p:cNvPr id="37" name="AutoShape 42">
            <a:extLst>
              <a:ext uri="{FF2B5EF4-FFF2-40B4-BE49-F238E27FC236}">
                <a16:creationId xmlns:a16="http://schemas.microsoft.com/office/drawing/2014/main" id="{5B217882-D061-814F-B5EC-B13E8A9A89B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8" name="Oval 4">
            <a:extLst>
              <a:ext uri="{FF2B5EF4-FFF2-40B4-BE49-F238E27FC236}">
                <a16:creationId xmlns:a16="http://schemas.microsoft.com/office/drawing/2014/main" id="{2A3064C4-9AC5-3148-8755-EC5EFBC63FE9}"/>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03131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E0FEB-A6BB-C941-9CD7-20B9A51F8F53}"/>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F3FD147-9ECB-9447-AF84-88B1BA9DCA4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16EE0B19-06CB-8F40-9CC6-D63637BDFD3C}"/>
              </a:ext>
            </a:extLst>
          </p:cNvPr>
          <p:cNvSpPr>
            <a:spLocks noGrp="1"/>
          </p:cNvSpPr>
          <p:nvPr>
            <p:ph idx="1"/>
          </p:nvPr>
        </p:nvSpPr>
        <p:spPr/>
        <p:txBody>
          <a:bodyPr/>
          <a:lstStyle/>
          <a:p>
            <a:r>
              <a:rPr lang="en-US" dirty="0"/>
              <a:t>Pop v4 from the stack and insert v8</a:t>
            </a:r>
          </a:p>
        </p:txBody>
      </p:sp>
      <p:sp>
        <p:nvSpPr>
          <p:cNvPr id="6" name="Oval 5">
            <a:extLst>
              <a:ext uri="{FF2B5EF4-FFF2-40B4-BE49-F238E27FC236}">
                <a16:creationId xmlns:a16="http://schemas.microsoft.com/office/drawing/2014/main" id="{EE4834C4-0437-9A4C-BD80-89640B3C1C3E}"/>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5A1B653F-9FFC-F84A-AAE3-49DD184DDAA1}"/>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D68EF80C-5B59-8048-B296-77C1A2CE2A00}"/>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069A593C-FA4C-CA44-885B-B89D54FAF11E}"/>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Line 10">
            <a:extLst>
              <a:ext uri="{FF2B5EF4-FFF2-40B4-BE49-F238E27FC236}">
                <a16:creationId xmlns:a16="http://schemas.microsoft.com/office/drawing/2014/main" id="{527F0BAB-9498-FA46-9FA5-B3FF241F85A8}"/>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C221616A-47F6-924F-A4C5-33B8786B298C}"/>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AE610F90-E183-1847-BC14-CCBFE67DF794}"/>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4" name="Oval 14">
            <a:extLst>
              <a:ext uri="{FF2B5EF4-FFF2-40B4-BE49-F238E27FC236}">
                <a16:creationId xmlns:a16="http://schemas.microsoft.com/office/drawing/2014/main" id="{7556E513-7191-744D-9E48-E222FF3CBB0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5" name="Oval 15">
            <a:extLst>
              <a:ext uri="{FF2B5EF4-FFF2-40B4-BE49-F238E27FC236}">
                <a16:creationId xmlns:a16="http://schemas.microsoft.com/office/drawing/2014/main" id="{90F02E25-E35D-5646-BC3A-8CEE5AB09AF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6" name="Oval 16">
            <a:extLst>
              <a:ext uri="{FF2B5EF4-FFF2-40B4-BE49-F238E27FC236}">
                <a16:creationId xmlns:a16="http://schemas.microsoft.com/office/drawing/2014/main" id="{4F9B58DB-D5E1-F24A-9323-E107E1F39ECE}"/>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7" name="Oval 17">
            <a:extLst>
              <a:ext uri="{FF2B5EF4-FFF2-40B4-BE49-F238E27FC236}">
                <a16:creationId xmlns:a16="http://schemas.microsoft.com/office/drawing/2014/main" id="{7FFEB756-6021-1D4B-83ED-4B9E91BF25D7}"/>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8" name="Line 18">
            <a:extLst>
              <a:ext uri="{FF2B5EF4-FFF2-40B4-BE49-F238E27FC236}">
                <a16:creationId xmlns:a16="http://schemas.microsoft.com/office/drawing/2014/main" id="{29FBD1AF-9679-9948-ADFB-A5534E1F0150}"/>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19" name="Line 19">
            <a:extLst>
              <a:ext uri="{FF2B5EF4-FFF2-40B4-BE49-F238E27FC236}">
                <a16:creationId xmlns:a16="http://schemas.microsoft.com/office/drawing/2014/main" id="{046D1F2D-82A8-9448-8C12-796758476143}"/>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0" name="Line 20">
            <a:extLst>
              <a:ext uri="{FF2B5EF4-FFF2-40B4-BE49-F238E27FC236}">
                <a16:creationId xmlns:a16="http://schemas.microsoft.com/office/drawing/2014/main" id="{A10500E2-30DD-8349-8BAE-FF91380C08C3}"/>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1" name="Line 21">
            <a:extLst>
              <a:ext uri="{FF2B5EF4-FFF2-40B4-BE49-F238E27FC236}">
                <a16:creationId xmlns:a16="http://schemas.microsoft.com/office/drawing/2014/main" id="{E3F5F7DB-D5FE-0044-8428-A65F8E2C0764}"/>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2" name="Line 22">
            <a:extLst>
              <a:ext uri="{FF2B5EF4-FFF2-40B4-BE49-F238E27FC236}">
                <a16:creationId xmlns:a16="http://schemas.microsoft.com/office/drawing/2014/main" id="{B87C6BE6-7894-2647-ABDD-98FB36BFE511}"/>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3" name="Line 23">
            <a:extLst>
              <a:ext uri="{FF2B5EF4-FFF2-40B4-BE49-F238E27FC236}">
                <a16:creationId xmlns:a16="http://schemas.microsoft.com/office/drawing/2014/main" id="{7CE6FD28-6F02-9447-BB74-D14EE3731090}"/>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4" name="Line 24">
            <a:extLst>
              <a:ext uri="{FF2B5EF4-FFF2-40B4-BE49-F238E27FC236}">
                <a16:creationId xmlns:a16="http://schemas.microsoft.com/office/drawing/2014/main" id="{611154F5-F9EF-E644-B215-F844A2F10CD3}"/>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5" name="Line 25">
            <a:extLst>
              <a:ext uri="{FF2B5EF4-FFF2-40B4-BE49-F238E27FC236}">
                <a16:creationId xmlns:a16="http://schemas.microsoft.com/office/drawing/2014/main" id="{239DC527-5BB8-4742-9F6D-99872B864590}"/>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6" name="Rectangle 30">
            <a:extLst>
              <a:ext uri="{FF2B5EF4-FFF2-40B4-BE49-F238E27FC236}">
                <a16:creationId xmlns:a16="http://schemas.microsoft.com/office/drawing/2014/main" id="{FDB23202-5495-6F44-8715-70E9449A0832}"/>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7" name="Rectangle 31">
            <a:extLst>
              <a:ext uri="{FF2B5EF4-FFF2-40B4-BE49-F238E27FC236}">
                <a16:creationId xmlns:a16="http://schemas.microsoft.com/office/drawing/2014/main" id="{DFEAD3FF-4CE2-6244-9426-0CED713048FC}"/>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8" name="Rectangle 34">
            <a:extLst>
              <a:ext uri="{FF2B5EF4-FFF2-40B4-BE49-F238E27FC236}">
                <a16:creationId xmlns:a16="http://schemas.microsoft.com/office/drawing/2014/main" id="{0D2277A8-ED5A-BA48-82A1-599F5AAEF17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Rectangle 35">
            <a:extLst>
              <a:ext uri="{FF2B5EF4-FFF2-40B4-BE49-F238E27FC236}">
                <a16:creationId xmlns:a16="http://schemas.microsoft.com/office/drawing/2014/main" id="{4195E4DB-D726-6649-89A8-828276603B42}"/>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8</a:t>
            </a:r>
          </a:p>
        </p:txBody>
      </p:sp>
      <p:sp>
        <p:nvSpPr>
          <p:cNvPr id="30" name="AutoShape 36">
            <a:extLst>
              <a:ext uri="{FF2B5EF4-FFF2-40B4-BE49-F238E27FC236}">
                <a16:creationId xmlns:a16="http://schemas.microsoft.com/office/drawing/2014/main" id="{02706AA5-B062-754F-9264-66796B8847E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1" name="Rectangle 37">
            <a:extLst>
              <a:ext uri="{FF2B5EF4-FFF2-40B4-BE49-F238E27FC236}">
                <a16:creationId xmlns:a16="http://schemas.microsoft.com/office/drawing/2014/main" id="{14C86810-3ACD-D245-A0AD-65C228E79AE4}"/>
              </a:ext>
            </a:extLst>
          </p:cNvPr>
          <p:cNvSpPr>
            <a:spLocks noChangeArrowheads="1"/>
          </p:cNvSpPr>
          <p:nvPr/>
        </p:nvSpPr>
        <p:spPr bwMode="auto">
          <a:xfrm>
            <a:off x="2268538" y="5086350"/>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8">
            <a:extLst>
              <a:ext uri="{FF2B5EF4-FFF2-40B4-BE49-F238E27FC236}">
                <a16:creationId xmlns:a16="http://schemas.microsoft.com/office/drawing/2014/main" id="{CA7094AC-F549-B841-9F63-24388E08FFD0}"/>
              </a:ext>
            </a:extLst>
          </p:cNvPr>
          <p:cNvSpPr>
            <a:spLocks noChangeArrowheads="1"/>
          </p:cNvSpPr>
          <p:nvPr/>
        </p:nvSpPr>
        <p:spPr bwMode="auto">
          <a:xfrm>
            <a:off x="2268538" y="4581525"/>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Rectangle 39">
            <a:extLst>
              <a:ext uri="{FF2B5EF4-FFF2-40B4-BE49-F238E27FC236}">
                <a16:creationId xmlns:a16="http://schemas.microsoft.com/office/drawing/2014/main" id="{97726431-2625-C947-BF68-68BC81E5A15E}"/>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4" name="Rectangle 40">
            <a:extLst>
              <a:ext uri="{FF2B5EF4-FFF2-40B4-BE49-F238E27FC236}">
                <a16:creationId xmlns:a16="http://schemas.microsoft.com/office/drawing/2014/main" id="{014BF165-F7A8-FD4F-A5AA-A1EAD19B2D8C}"/>
              </a:ext>
            </a:extLst>
          </p:cNvPr>
          <p:cNvSpPr>
            <a:spLocks noChangeArrowheads="1"/>
          </p:cNvSpPr>
          <p:nvPr/>
        </p:nvSpPr>
        <p:spPr bwMode="auto">
          <a:xfrm>
            <a:off x="2268538" y="407828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4</a:t>
            </a:r>
          </a:p>
        </p:txBody>
      </p:sp>
      <p:sp>
        <p:nvSpPr>
          <p:cNvPr id="35" name="Oval 9">
            <a:extLst>
              <a:ext uri="{FF2B5EF4-FFF2-40B4-BE49-F238E27FC236}">
                <a16:creationId xmlns:a16="http://schemas.microsoft.com/office/drawing/2014/main" id="{65B93C82-39A0-A94B-AADF-BDA79C158AE8}"/>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Text Box 32">
            <a:extLst>
              <a:ext uri="{FF2B5EF4-FFF2-40B4-BE49-F238E27FC236}">
                <a16:creationId xmlns:a16="http://schemas.microsoft.com/office/drawing/2014/main" id="{90DCFCE5-0FD1-AA48-B7B8-6FB5B0E309F1}"/>
              </a:ext>
            </a:extLst>
          </p:cNvPr>
          <p:cNvSpPr txBox="1">
            <a:spLocks noChangeArrowheads="1"/>
          </p:cNvSpPr>
          <p:nvPr/>
        </p:nvSpPr>
        <p:spPr bwMode="auto">
          <a:xfrm>
            <a:off x="971550" y="5805488"/>
            <a:ext cx="1965603"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a:t>
            </a:r>
          </a:p>
        </p:txBody>
      </p:sp>
      <p:sp>
        <p:nvSpPr>
          <p:cNvPr id="40" name="Oval 4">
            <a:extLst>
              <a:ext uri="{FF2B5EF4-FFF2-40B4-BE49-F238E27FC236}">
                <a16:creationId xmlns:a16="http://schemas.microsoft.com/office/drawing/2014/main" id="{4FAA6FFD-9BC9-4547-8285-5A71339962BD}"/>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33490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2274982"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8</a:t>
            </a:r>
          </a:p>
        </p:txBody>
      </p:sp>
      <p:sp>
        <p:nvSpPr>
          <p:cNvPr id="39" name="Oval 4">
            <a:extLst>
              <a:ext uri="{FF2B5EF4-FFF2-40B4-BE49-F238E27FC236}">
                <a16:creationId xmlns:a16="http://schemas.microsoft.com/office/drawing/2014/main" id="{7D2C3D4C-A25E-7042-8BE0-BC17AEE78FBF}"/>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0947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v8 from the stack and insert v10</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8" name="Oval 4">
            <a:extLst>
              <a:ext uri="{FF2B5EF4-FFF2-40B4-BE49-F238E27FC236}">
                <a16:creationId xmlns:a16="http://schemas.microsoft.com/office/drawing/2014/main" id="{0A59BD3D-F2AC-6548-BF49-A635E576AE7B}"/>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2767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a:xfrm>
            <a:off x="628650" y="1295945"/>
            <a:ext cx="7886700" cy="500288"/>
          </a:xfrm>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8" name="Oval 4">
            <a:extLst>
              <a:ext uri="{FF2B5EF4-FFF2-40B4-BE49-F238E27FC236}">
                <a16:creationId xmlns:a16="http://schemas.microsoft.com/office/drawing/2014/main" id="{7EE8FC63-453D-C04A-93FE-D98D83D237A1}"/>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362102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v7 from the stack and insert v3</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83420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v3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2073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v6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222608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Definition of Graph</a:t>
            </a:r>
          </a:p>
        </p:txBody>
      </p:sp>
      <p:sp>
        <p:nvSpPr>
          <p:cNvPr id="7" name="內容版面配置區 2">
            <a:extLst>
              <a:ext uri="{FF2B5EF4-FFF2-40B4-BE49-F238E27FC236}">
                <a16:creationId xmlns:a16="http://schemas.microsoft.com/office/drawing/2014/main" id="{6F387015-F566-2D45-A6DB-10685D1AC8B8}"/>
              </a:ext>
            </a:extLst>
          </p:cNvPr>
          <p:cNvSpPr>
            <a:spLocks noGrp="1"/>
          </p:cNvSpPr>
          <p:nvPr>
            <p:ph idx="1"/>
          </p:nvPr>
        </p:nvSpPr>
        <p:spPr>
          <a:xfrm>
            <a:off x="457200" y="1600200"/>
            <a:ext cx="8229600" cy="4525963"/>
          </a:xfrm>
        </p:spPr>
        <p:txBody>
          <a:bodyPr>
            <a:normAutofit lnSpcReduction="10000"/>
          </a:bodyPr>
          <a:lstStyle/>
          <a:p>
            <a:r>
              <a:rPr lang="en-US" altLang="zh-TW" dirty="0"/>
              <a:t>Vertex (V)</a:t>
            </a:r>
          </a:p>
          <a:p>
            <a:pPr lvl="1"/>
            <a:r>
              <a:rPr lang="en-US" altLang="zh-TW" dirty="0">
                <a:solidFill>
                  <a:schemeClr val="accent5">
                    <a:lumMod val="75000"/>
                  </a:schemeClr>
                </a:solidFill>
              </a:rPr>
              <a:t>A, D, B, D</a:t>
            </a:r>
          </a:p>
          <a:p>
            <a:r>
              <a:rPr lang="en-US" altLang="zh-TW" dirty="0"/>
              <a:t>Edge (E)</a:t>
            </a:r>
          </a:p>
          <a:p>
            <a:pPr lvl="1"/>
            <a:r>
              <a:rPr lang="en-US" altLang="zh-TW" dirty="0">
                <a:solidFill>
                  <a:schemeClr val="accent5">
                    <a:lumMod val="75000"/>
                  </a:schemeClr>
                </a:solidFill>
              </a:rPr>
              <a:t>BC, CD,…</a:t>
            </a:r>
          </a:p>
          <a:p>
            <a:r>
              <a:rPr lang="en-US" altLang="zh-TW" dirty="0"/>
              <a:t>degree (deg)</a:t>
            </a:r>
          </a:p>
          <a:p>
            <a:pPr lvl="1"/>
            <a:r>
              <a:rPr lang="en-US" altLang="zh-TW" dirty="0">
                <a:solidFill>
                  <a:schemeClr val="accent5">
                    <a:lumMod val="75000"/>
                  </a:schemeClr>
                </a:solidFill>
              </a:rPr>
              <a:t>The branch of a vertex</a:t>
            </a:r>
          </a:p>
          <a:p>
            <a:r>
              <a:rPr lang="en-US" altLang="zh-TW" dirty="0"/>
              <a:t>Path (P)</a:t>
            </a:r>
          </a:p>
          <a:p>
            <a:pPr lvl="1"/>
            <a:r>
              <a:rPr lang="en-US" altLang="zh-TW" dirty="0">
                <a:solidFill>
                  <a:schemeClr val="accent5">
                    <a:lumMod val="75000"/>
                  </a:schemeClr>
                </a:solidFill>
              </a:rPr>
              <a:t>A sequence of connected vertices, e.g. ADCB</a:t>
            </a:r>
          </a:p>
          <a:p>
            <a:r>
              <a:rPr lang="en-US" altLang="zh-TW" dirty="0"/>
              <a:t>Cycle (C)</a:t>
            </a:r>
          </a:p>
          <a:p>
            <a:pPr lvl="1"/>
            <a:r>
              <a:rPr lang="en-US" altLang="zh-TW" dirty="0">
                <a:solidFill>
                  <a:schemeClr val="accent5">
                    <a:lumMod val="75000"/>
                  </a:schemeClr>
                </a:solidFill>
              </a:rPr>
              <a:t>A sequence of connected vertices with same end points</a:t>
            </a:r>
            <a:endParaRPr lang="zh-TW" altLang="en-US" dirty="0">
              <a:solidFill>
                <a:schemeClr val="accent5">
                  <a:lumMod val="75000"/>
                </a:schemeClr>
              </a:solidFill>
            </a:endParaRPr>
          </a:p>
        </p:txBody>
      </p:sp>
      <p:pic>
        <p:nvPicPr>
          <p:cNvPr id="9" name="Picture 8" descr="9-2拷貝">
            <a:extLst>
              <a:ext uri="{FF2B5EF4-FFF2-40B4-BE49-F238E27FC236}">
                <a16:creationId xmlns:a16="http://schemas.microsoft.com/office/drawing/2014/main" id="{8B5AB16D-849D-CB4A-87A4-E64C14BAB18E}"/>
              </a:ext>
            </a:extLst>
          </p:cNvPr>
          <p:cNvPicPr>
            <a:picLocks noChangeAspect="1" noChangeArrowheads="1"/>
          </p:cNvPicPr>
          <p:nvPr/>
        </p:nvPicPr>
        <p:blipFill>
          <a:blip r:embed="rId3" cstate="print"/>
          <a:srcRect/>
          <a:stretch>
            <a:fillRect/>
          </a:stretch>
        </p:blipFill>
        <p:spPr>
          <a:xfrm>
            <a:off x="5794384" y="1122212"/>
            <a:ext cx="3071834" cy="3303469"/>
          </a:xfrm>
          <a:prstGeom prst="rect">
            <a:avLst/>
          </a:prstGeom>
          <a:noFill/>
          <a:ln/>
        </p:spPr>
      </p:pic>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v5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673234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1259923"/>
          </a:xfrm>
        </p:spPr>
        <p:txBody>
          <a:bodyPr>
            <a:normAutofit/>
          </a:bodyPr>
          <a:lstStyle/>
          <a:p>
            <a:r>
              <a:rPr lang="en-US" dirty="0"/>
              <a:t>Pop v3 from the stack </a:t>
            </a:r>
          </a:p>
          <a:p>
            <a:pPr lvl="1"/>
            <a:r>
              <a:rPr lang="en-US" dirty="0"/>
              <a:t>No output for v3 as we did it before!</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145690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DFS Implementation in Stack</a:t>
            </a:r>
          </a:p>
        </p:txBody>
      </p:sp>
      <p:sp>
        <p:nvSpPr>
          <p:cNvPr id="4" name="Content Placeholder 3">
            <a:extLst>
              <a:ext uri="{FF2B5EF4-FFF2-40B4-BE49-F238E27FC236}">
                <a16:creationId xmlns:a16="http://schemas.microsoft.com/office/drawing/2014/main" id="{64FD7A80-4948-364E-B926-8927F257F219}"/>
              </a:ext>
            </a:extLst>
          </p:cNvPr>
          <p:cNvSpPr>
            <a:spLocks noGrp="1"/>
          </p:cNvSpPr>
          <p:nvPr>
            <p:ph idx="1"/>
          </p:nvPr>
        </p:nvSpPr>
        <p:spPr>
          <a:xfrm>
            <a:off x="628650" y="1295944"/>
            <a:ext cx="7886700" cy="4229485"/>
          </a:xfrm>
        </p:spPr>
        <p:txBody>
          <a:bodyPr>
            <a:noAutofit/>
          </a:bodyPr>
          <a:lstStyle/>
          <a:p>
            <a:pPr marL="0" indent="0">
              <a:buNone/>
            </a:pPr>
            <a:r>
              <a:rPr lang="en-US" sz="1000" dirty="0">
                <a:latin typeface="Courier" pitchFamily="2" charset="0"/>
                <a:cs typeface="Sabon Next LT" panose="020B0604020202020204" pitchFamily="34" charset="0"/>
              </a:rPr>
              <a:t>    // Initially mark all vertices as not visited </a:t>
            </a:r>
          </a:p>
          <a:p>
            <a:pPr marL="0" indent="0">
              <a:buNone/>
            </a:pPr>
            <a:r>
              <a:rPr lang="en-US" sz="1000" dirty="0">
                <a:latin typeface="Courier" pitchFamily="2" charset="0"/>
                <a:cs typeface="Sabon Next LT" panose="020B0604020202020204" pitchFamily="34" charset="0"/>
              </a:rPr>
              <a:t>    vector&lt;bool&gt; visited(V, false);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Create a stack for DFS </a:t>
            </a:r>
          </a:p>
          <a:p>
            <a:pPr marL="0" indent="0">
              <a:buNone/>
            </a:pPr>
            <a:r>
              <a:rPr lang="en-US" sz="1000" dirty="0">
                <a:latin typeface="Courier" pitchFamily="2" charset="0"/>
                <a:cs typeface="Sabon Next LT" panose="020B0604020202020204" pitchFamily="34" charset="0"/>
              </a:rPr>
              <a:t>    stack&lt;int&gt; stack;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Push the current source node.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(s);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while (!</a:t>
            </a:r>
            <a:r>
              <a:rPr lang="en-US" sz="1000" dirty="0" err="1">
                <a:latin typeface="Courier" pitchFamily="2" charset="0"/>
                <a:cs typeface="Sabon Next LT" panose="020B0604020202020204" pitchFamily="34" charset="0"/>
              </a:rPr>
              <a:t>stack.empty</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 Pop a vertex from stack and print it </a:t>
            </a:r>
          </a:p>
          <a:p>
            <a:pPr marL="0" indent="0">
              <a:buNone/>
            </a:pPr>
            <a:r>
              <a:rPr lang="en-US" sz="1000" dirty="0">
                <a:latin typeface="Courier" pitchFamily="2" charset="0"/>
                <a:cs typeface="Sabon Next LT" panose="020B0604020202020204" pitchFamily="34" charset="0"/>
              </a:rPr>
              <a:t>        s = </a:t>
            </a:r>
            <a:r>
              <a:rPr lang="en-US" sz="1000" dirty="0" err="1">
                <a:latin typeface="Courier" pitchFamily="2" charset="0"/>
                <a:cs typeface="Sabon Next LT" panose="020B0604020202020204" pitchFamily="34" charset="0"/>
              </a:rPr>
              <a:t>stack.top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Stack may contain same vertex twice. We print the popped item only if it is not visited. </a:t>
            </a:r>
          </a:p>
          <a:p>
            <a:pPr marL="0" indent="0">
              <a:buNone/>
            </a:pPr>
            <a:r>
              <a:rPr lang="en-US" sz="1000" dirty="0">
                <a:latin typeface="Courier" pitchFamily="2" charset="0"/>
                <a:cs typeface="Sabon Next LT" panose="020B0604020202020204" pitchFamily="34" charset="0"/>
              </a:rPr>
              <a:t>        if (!visited[s])   {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cout</a:t>
            </a:r>
            <a:r>
              <a:rPr lang="en-US" sz="1000" dirty="0">
                <a:latin typeface="Courier" pitchFamily="2" charset="0"/>
                <a:cs typeface="Sabon Next LT" panose="020B0604020202020204" pitchFamily="34" charset="0"/>
              </a:rPr>
              <a:t> &lt;&lt; s &lt;&lt; " "; </a:t>
            </a:r>
          </a:p>
          <a:p>
            <a:pPr marL="0" indent="0">
              <a:buNone/>
            </a:pPr>
            <a:r>
              <a:rPr lang="en-US" sz="1000" dirty="0">
                <a:latin typeface="Courier" pitchFamily="2" charset="0"/>
                <a:cs typeface="Sabon Next LT" panose="020B0604020202020204" pitchFamily="34" charset="0"/>
              </a:rPr>
              <a:t>            visited[s] = true;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Get all </a:t>
            </a:r>
            <a:r>
              <a:rPr lang="en-US" sz="1000" dirty="0" err="1">
                <a:latin typeface="Courier" pitchFamily="2" charset="0"/>
                <a:cs typeface="Sabon Next LT" panose="020B0604020202020204" pitchFamily="34" charset="0"/>
              </a:rPr>
              <a:t>nonvisited</a:t>
            </a:r>
            <a:r>
              <a:rPr lang="en-US" sz="1000" dirty="0">
                <a:latin typeface="Courier" pitchFamily="2" charset="0"/>
                <a:cs typeface="Sabon Next LT" panose="020B0604020202020204" pitchFamily="34" charset="0"/>
              </a:rPr>
              <a:t> adjacent vertices of the popped vertex s</a:t>
            </a:r>
          </a:p>
          <a:p>
            <a:pPr marL="0" indent="0">
              <a:buNone/>
            </a:pPr>
            <a:r>
              <a:rPr lang="en-US" sz="1000" dirty="0">
                <a:latin typeface="Courier" pitchFamily="2" charset="0"/>
                <a:cs typeface="Sabon Next LT" panose="020B0604020202020204" pitchFamily="34" charset="0"/>
              </a:rPr>
              <a:t>        for (auto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adj[s].begin();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adj[s].end();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if (!visited[*</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p:txBody>
      </p:sp>
    </p:spTree>
    <p:extLst>
      <p:ext uri="{BB962C8B-B14F-4D97-AF65-F5344CB8AC3E}">
        <p14:creationId xmlns:p14="http://schemas.microsoft.com/office/powerpoint/2010/main" val="181831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How can we write DFS recursively?</a:t>
            </a:r>
          </a:p>
        </p:txBody>
      </p:sp>
      <p:pic>
        <p:nvPicPr>
          <p:cNvPr id="9" name="Content Placeholder 8" descr="A screenshot of a cell phone&#10;&#10;Description automatically generated">
            <a:extLst>
              <a:ext uri="{FF2B5EF4-FFF2-40B4-BE49-F238E27FC236}">
                <a16:creationId xmlns:a16="http://schemas.microsoft.com/office/drawing/2014/main" id="{AC35A5E8-2E50-1147-84F1-0EF08972E71C}"/>
              </a:ext>
            </a:extLst>
          </p:cNvPr>
          <p:cNvPicPr>
            <a:picLocks noGrp="1" noChangeAspect="1"/>
          </p:cNvPicPr>
          <p:nvPr>
            <p:ph idx="1"/>
          </p:nvPr>
        </p:nvPicPr>
        <p:blipFill>
          <a:blip r:embed="rId2"/>
          <a:stretch>
            <a:fillRect/>
          </a:stretch>
        </p:blipFill>
        <p:spPr>
          <a:xfrm>
            <a:off x="628650" y="2090911"/>
            <a:ext cx="7886700" cy="1607480"/>
          </a:xfrm>
        </p:spPr>
      </p:pic>
    </p:spTree>
    <p:extLst>
      <p:ext uri="{BB962C8B-B14F-4D97-AF65-F5344CB8AC3E}">
        <p14:creationId xmlns:p14="http://schemas.microsoft.com/office/powerpoint/2010/main" val="2320934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43B56-3A33-A048-9F34-17A9E33CA059}"/>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24A1107B-9174-A843-9D34-9C80CF0A9F9F}"/>
              </a:ext>
            </a:extLst>
          </p:cNvPr>
          <p:cNvSpPr>
            <a:spLocks noGrp="1"/>
          </p:cNvSpPr>
          <p:nvPr>
            <p:ph type="title"/>
          </p:nvPr>
        </p:nvSpPr>
        <p:spPr/>
        <p:txBody>
          <a:bodyPr/>
          <a:lstStyle/>
          <a:p>
            <a:r>
              <a:rPr lang="en-US" dirty="0"/>
              <a:t>BFS</a:t>
            </a:r>
          </a:p>
        </p:txBody>
      </p:sp>
      <p:sp>
        <p:nvSpPr>
          <p:cNvPr id="35" name="AutoShape 3">
            <a:extLst>
              <a:ext uri="{FF2B5EF4-FFF2-40B4-BE49-F238E27FC236}">
                <a16:creationId xmlns:a16="http://schemas.microsoft.com/office/drawing/2014/main" id="{DDF5007F-3CD6-6148-B56E-3D16149EC981}"/>
              </a:ext>
            </a:extLst>
          </p:cNvPr>
          <p:cNvSpPr>
            <a:spLocks noChangeArrowheads="1"/>
          </p:cNvSpPr>
          <p:nvPr/>
        </p:nvSpPr>
        <p:spPr bwMode="auto">
          <a:xfrm>
            <a:off x="4000500" y="13481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36" name="Text Box 4">
            <a:extLst>
              <a:ext uri="{FF2B5EF4-FFF2-40B4-BE49-F238E27FC236}">
                <a16:creationId xmlns:a16="http://schemas.microsoft.com/office/drawing/2014/main" id="{366333F7-2A97-BB43-BD81-FBCEAAC003E7}"/>
              </a:ext>
            </a:extLst>
          </p:cNvPr>
          <p:cNvSpPr txBox="1">
            <a:spLocks noChangeArrowheads="1"/>
          </p:cNvSpPr>
          <p:nvPr/>
        </p:nvSpPr>
        <p:spPr bwMode="auto">
          <a:xfrm>
            <a:off x="4114800" y="1348114"/>
            <a:ext cx="4572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ea typeface="標楷體" pitchFamily="65" charset="-120"/>
              </a:rPr>
              <a:t>Start</a:t>
            </a:r>
            <a:endParaRPr kumimoji="0" lang="zh-TW" altLang="en-US" sz="1600" dirty="0">
              <a:latin typeface="Times New Roman" pitchFamily="18" charset="0"/>
              <a:ea typeface="標楷體" pitchFamily="65" charset="-120"/>
            </a:endParaRPr>
          </a:p>
        </p:txBody>
      </p:sp>
      <p:sp>
        <p:nvSpPr>
          <p:cNvPr id="37" name="Text Box 5">
            <a:extLst>
              <a:ext uri="{FF2B5EF4-FFF2-40B4-BE49-F238E27FC236}">
                <a16:creationId xmlns:a16="http://schemas.microsoft.com/office/drawing/2014/main" id="{1CE99102-A26D-F84C-9F94-D47845976F2B}"/>
              </a:ext>
            </a:extLst>
          </p:cNvPr>
          <p:cNvSpPr txBox="1">
            <a:spLocks noChangeArrowheads="1"/>
          </p:cNvSpPr>
          <p:nvPr/>
        </p:nvSpPr>
        <p:spPr bwMode="auto">
          <a:xfrm>
            <a:off x="3429000" y="1919614"/>
            <a:ext cx="2133600" cy="5715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the starting node(s) to the queue </a:t>
            </a:r>
            <a:endParaRPr kumimoji="0" lang="zh-TW" altLang="en-US" sz="1600" dirty="0">
              <a:latin typeface="標楷體" pitchFamily="65" charset="-120"/>
              <a:ea typeface="標楷體" pitchFamily="65" charset="-120"/>
            </a:endParaRPr>
          </a:p>
        </p:txBody>
      </p:sp>
      <p:sp>
        <p:nvSpPr>
          <p:cNvPr id="38" name="AutoShape 6">
            <a:extLst>
              <a:ext uri="{FF2B5EF4-FFF2-40B4-BE49-F238E27FC236}">
                <a16:creationId xmlns:a16="http://schemas.microsoft.com/office/drawing/2014/main" id="{711036BD-BBFC-9A48-AC17-9CC96D3A236B}"/>
              </a:ext>
            </a:extLst>
          </p:cNvPr>
          <p:cNvSpPr>
            <a:spLocks noChangeArrowheads="1"/>
          </p:cNvSpPr>
          <p:nvPr/>
        </p:nvSpPr>
        <p:spPr bwMode="auto">
          <a:xfrm>
            <a:off x="3657600" y="2834014"/>
            <a:ext cx="1371600" cy="457200"/>
          </a:xfrm>
          <a:prstGeom prst="flowChartDecision">
            <a:avLst/>
          </a:prstGeom>
          <a:solidFill>
            <a:srgbClr val="FFFFFF"/>
          </a:solidFill>
          <a:ln w="9525">
            <a:solidFill>
              <a:srgbClr val="000000"/>
            </a:solidFill>
            <a:miter lim="800000"/>
            <a:headEnd/>
            <a:tailEnd/>
          </a:ln>
        </p:spPr>
        <p:txBody>
          <a:bodyPr/>
          <a:lstStyle/>
          <a:p>
            <a:endParaRPr lang="zh-TW" altLang="en-US"/>
          </a:p>
        </p:txBody>
      </p:sp>
      <p:sp>
        <p:nvSpPr>
          <p:cNvPr id="39" name="Text Box 7">
            <a:extLst>
              <a:ext uri="{FF2B5EF4-FFF2-40B4-BE49-F238E27FC236}">
                <a16:creationId xmlns:a16="http://schemas.microsoft.com/office/drawing/2014/main" id="{59FCBC40-A558-A648-8EA1-BEB082609FD8}"/>
              </a:ext>
            </a:extLst>
          </p:cNvPr>
          <p:cNvSpPr txBox="1">
            <a:spLocks noChangeArrowheads="1"/>
          </p:cNvSpPr>
          <p:nvPr/>
        </p:nvSpPr>
        <p:spPr bwMode="auto">
          <a:xfrm>
            <a:off x="3810000" y="2948314"/>
            <a:ext cx="9906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empty</a:t>
            </a:r>
            <a:r>
              <a:rPr kumimoji="0" lang="zh-TW" altLang="en-US" sz="1600" dirty="0">
                <a:latin typeface="Times New Roman" pitchFamily="18" charset="0"/>
              </a:rPr>
              <a:t>？</a:t>
            </a:r>
          </a:p>
        </p:txBody>
      </p:sp>
      <p:sp>
        <p:nvSpPr>
          <p:cNvPr id="40" name="Text Box 8">
            <a:extLst>
              <a:ext uri="{FF2B5EF4-FFF2-40B4-BE49-F238E27FC236}">
                <a16:creationId xmlns:a16="http://schemas.microsoft.com/office/drawing/2014/main" id="{DAA4FEE5-9D1D-1C41-92B4-C4030F5885CE}"/>
              </a:ext>
            </a:extLst>
          </p:cNvPr>
          <p:cNvSpPr txBox="1">
            <a:spLocks noChangeArrowheads="1"/>
          </p:cNvSpPr>
          <p:nvPr/>
        </p:nvSpPr>
        <p:spPr bwMode="auto">
          <a:xfrm>
            <a:off x="3657600" y="3634114"/>
            <a:ext cx="1524000" cy="4572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lang="en-US" altLang="zh-TW" sz="1600" dirty="0">
                <a:ea typeface="標楷體" pitchFamily="65" charset="-120"/>
              </a:rPr>
              <a:t>Pop a node u from the queue</a:t>
            </a:r>
            <a:endParaRPr kumimoji="0" lang="en-US" altLang="zh-TW" sz="1600" dirty="0">
              <a:ea typeface="標楷體" pitchFamily="65" charset="-120"/>
            </a:endParaRPr>
          </a:p>
        </p:txBody>
      </p:sp>
      <p:sp>
        <p:nvSpPr>
          <p:cNvPr id="41" name="Text Box 9">
            <a:extLst>
              <a:ext uri="{FF2B5EF4-FFF2-40B4-BE49-F238E27FC236}">
                <a16:creationId xmlns:a16="http://schemas.microsoft.com/office/drawing/2014/main" id="{92052364-9580-5D45-86F5-82F954D14BBC}"/>
              </a:ext>
            </a:extLst>
          </p:cNvPr>
          <p:cNvSpPr txBox="1">
            <a:spLocks noChangeArrowheads="1"/>
          </p:cNvSpPr>
          <p:nvPr/>
        </p:nvSpPr>
        <p:spPr bwMode="auto">
          <a:xfrm>
            <a:off x="3276600" y="4396114"/>
            <a:ext cx="2171700" cy="606901"/>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all neighboring nodes of u to the queue</a:t>
            </a:r>
            <a:endParaRPr kumimoji="0" lang="zh-TW" altLang="en-US" sz="1600" dirty="0">
              <a:latin typeface="標楷體" pitchFamily="65" charset="-120"/>
              <a:ea typeface="標楷體" pitchFamily="65" charset="-120"/>
            </a:endParaRPr>
          </a:p>
        </p:txBody>
      </p:sp>
      <p:sp>
        <p:nvSpPr>
          <p:cNvPr id="42" name="AutoShape 10">
            <a:extLst>
              <a:ext uri="{FF2B5EF4-FFF2-40B4-BE49-F238E27FC236}">
                <a16:creationId xmlns:a16="http://schemas.microsoft.com/office/drawing/2014/main" id="{852070E8-32C1-4146-8F1B-FFD53DC1A9B1}"/>
              </a:ext>
            </a:extLst>
          </p:cNvPr>
          <p:cNvSpPr>
            <a:spLocks noChangeArrowheads="1"/>
          </p:cNvSpPr>
          <p:nvPr/>
        </p:nvSpPr>
        <p:spPr bwMode="auto">
          <a:xfrm>
            <a:off x="3962400" y="56915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43" name="Text Box 11">
            <a:extLst>
              <a:ext uri="{FF2B5EF4-FFF2-40B4-BE49-F238E27FC236}">
                <a16:creationId xmlns:a16="http://schemas.microsoft.com/office/drawing/2014/main" id="{2B4C2233-EC2A-A942-BF5F-FD97CE52256E}"/>
              </a:ext>
            </a:extLst>
          </p:cNvPr>
          <p:cNvSpPr txBox="1">
            <a:spLocks noChangeArrowheads="1"/>
          </p:cNvSpPr>
          <p:nvPr/>
        </p:nvSpPr>
        <p:spPr bwMode="auto">
          <a:xfrm>
            <a:off x="4076700" y="5691514"/>
            <a:ext cx="457200" cy="228600"/>
          </a:xfrm>
          <a:prstGeom prst="rect">
            <a:avLst/>
          </a:prstGeom>
          <a:noFill/>
          <a:ln w="9525">
            <a:noFill/>
            <a:miter lim="800000"/>
            <a:headEnd/>
            <a:tailEnd/>
          </a:ln>
        </p:spPr>
        <p:txBody>
          <a:bodyPr lIns="0" tIns="0" rIns="0" bIns="0"/>
          <a:lstStyle/>
          <a:p>
            <a:pPr algn="ctr" eaLnBrk="0" hangingPunct="0"/>
            <a:r>
              <a:rPr kumimoji="0" lang="en-US" altLang="zh-TW" sz="1600" b="1" dirty="0">
                <a:latin typeface="Times New Roman" pitchFamily="18" charset="0"/>
                <a:ea typeface="標楷體" pitchFamily="65" charset="-120"/>
              </a:rPr>
              <a:t>stop</a:t>
            </a:r>
            <a:endParaRPr kumimoji="0" lang="zh-TW" altLang="en-US" sz="1600" b="1" dirty="0">
              <a:latin typeface="Times New Roman" pitchFamily="18" charset="0"/>
              <a:ea typeface="標楷體" pitchFamily="65" charset="-120"/>
            </a:endParaRPr>
          </a:p>
        </p:txBody>
      </p:sp>
      <p:sp>
        <p:nvSpPr>
          <p:cNvPr id="44" name="Line 12">
            <a:extLst>
              <a:ext uri="{FF2B5EF4-FFF2-40B4-BE49-F238E27FC236}">
                <a16:creationId xmlns:a16="http://schemas.microsoft.com/office/drawing/2014/main" id="{D522B855-CE39-E14E-8976-05D7EA6317A9}"/>
              </a:ext>
            </a:extLst>
          </p:cNvPr>
          <p:cNvSpPr>
            <a:spLocks noChangeShapeType="1"/>
          </p:cNvSpPr>
          <p:nvPr/>
        </p:nvSpPr>
        <p:spPr bwMode="auto">
          <a:xfrm>
            <a:off x="4343400" y="24911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5" name="Line 13">
            <a:extLst>
              <a:ext uri="{FF2B5EF4-FFF2-40B4-BE49-F238E27FC236}">
                <a16:creationId xmlns:a16="http://schemas.microsoft.com/office/drawing/2014/main" id="{99F9867B-E685-7B4F-991E-8C5BF1B36A04}"/>
              </a:ext>
            </a:extLst>
          </p:cNvPr>
          <p:cNvSpPr>
            <a:spLocks noChangeShapeType="1"/>
          </p:cNvSpPr>
          <p:nvPr/>
        </p:nvSpPr>
        <p:spPr bwMode="auto">
          <a:xfrm>
            <a:off x="4343400" y="40913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6" name="Line 14">
            <a:extLst>
              <a:ext uri="{FF2B5EF4-FFF2-40B4-BE49-F238E27FC236}">
                <a16:creationId xmlns:a16="http://schemas.microsoft.com/office/drawing/2014/main" id="{AE4CF9E0-DB4F-8542-851B-59F5B0C30007}"/>
              </a:ext>
            </a:extLst>
          </p:cNvPr>
          <p:cNvSpPr>
            <a:spLocks noChangeShapeType="1"/>
          </p:cNvSpPr>
          <p:nvPr/>
        </p:nvSpPr>
        <p:spPr bwMode="auto">
          <a:xfrm flipH="1">
            <a:off x="5029200" y="3062614"/>
            <a:ext cx="571500" cy="0"/>
          </a:xfrm>
          <a:prstGeom prst="line">
            <a:avLst/>
          </a:prstGeom>
          <a:noFill/>
          <a:ln w="9525">
            <a:solidFill>
              <a:srgbClr val="000000"/>
            </a:solidFill>
            <a:round/>
            <a:headEnd/>
            <a:tailEnd type="triangle" w="med" len="med"/>
          </a:ln>
        </p:spPr>
        <p:txBody>
          <a:bodyPr/>
          <a:lstStyle/>
          <a:p>
            <a:endParaRPr lang="zh-TW" altLang="en-US"/>
          </a:p>
        </p:txBody>
      </p:sp>
      <p:sp>
        <p:nvSpPr>
          <p:cNvPr id="47" name="Line 15">
            <a:extLst>
              <a:ext uri="{FF2B5EF4-FFF2-40B4-BE49-F238E27FC236}">
                <a16:creationId xmlns:a16="http://schemas.microsoft.com/office/drawing/2014/main" id="{5F6FF6F0-FAF9-2D49-ABC2-7FC803FA552E}"/>
              </a:ext>
            </a:extLst>
          </p:cNvPr>
          <p:cNvSpPr>
            <a:spLocks noChangeShapeType="1"/>
          </p:cNvSpPr>
          <p:nvPr/>
        </p:nvSpPr>
        <p:spPr bwMode="auto">
          <a:xfrm>
            <a:off x="3048000" y="5462914"/>
            <a:ext cx="1257300" cy="0"/>
          </a:xfrm>
          <a:prstGeom prst="line">
            <a:avLst/>
          </a:prstGeom>
          <a:noFill/>
          <a:ln w="9525">
            <a:solidFill>
              <a:srgbClr val="000000"/>
            </a:solidFill>
            <a:round/>
            <a:headEnd/>
            <a:tailEnd/>
          </a:ln>
        </p:spPr>
        <p:txBody>
          <a:bodyPr/>
          <a:lstStyle/>
          <a:p>
            <a:endParaRPr lang="zh-TW" altLang="en-US"/>
          </a:p>
        </p:txBody>
      </p:sp>
      <p:sp>
        <p:nvSpPr>
          <p:cNvPr id="48" name="Line 16">
            <a:extLst>
              <a:ext uri="{FF2B5EF4-FFF2-40B4-BE49-F238E27FC236}">
                <a16:creationId xmlns:a16="http://schemas.microsoft.com/office/drawing/2014/main" id="{0B26C53F-8A14-F345-8C52-F65A1CAEE7EF}"/>
              </a:ext>
            </a:extLst>
          </p:cNvPr>
          <p:cNvSpPr>
            <a:spLocks noChangeShapeType="1"/>
          </p:cNvSpPr>
          <p:nvPr/>
        </p:nvSpPr>
        <p:spPr bwMode="auto">
          <a:xfrm>
            <a:off x="4305300" y="5462914"/>
            <a:ext cx="0" cy="228600"/>
          </a:xfrm>
          <a:prstGeom prst="line">
            <a:avLst/>
          </a:prstGeom>
          <a:noFill/>
          <a:ln w="9525">
            <a:solidFill>
              <a:srgbClr val="000000"/>
            </a:solidFill>
            <a:round/>
            <a:headEnd/>
            <a:tailEnd type="triangle" w="med" len="med"/>
          </a:ln>
        </p:spPr>
        <p:txBody>
          <a:bodyPr/>
          <a:lstStyle/>
          <a:p>
            <a:endParaRPr lang="zh-TW" altLang="en-US"/>
          </a:p>
        </p:txBody>
      </p:sp>
      <p:sp>
        <p:nvSpPr>
          <p:cNvPr id="49" name="Line 17">
            <a:extLst>
              <a:ext uri="{FF2B5EF4-FFF2-40B4-BE49-F238E27FC236}">
                <a16:creationId xmlns:a16="http://schemas.microsoft.com/office/drawing/2014/main" id="{9BE18DF0-7450-D04F-828D-AE1449B3B3C3}"/>
              </a:ext>
            </a:extLst>
          </p:cNvPr>
          <p:cNvSpPr>
            <a:spLocks noChangeShapeType="1"/>
          </p:cNvSpPr>
          <p:nvPr/>
        </p:nvSpPr>
        <p:spPr bwMode="auto">
          <a:xfrm>
            <a:off x="4343400" y="15767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0" name="Line 18">
            <a:extLst>
              <a:ext uri="{FF2B5EF4-FFF2-40B4-BE49-F238E27FC236}">
                <a16:creationId xmlns:a16="http://schemas.microsoft.com/office/drawing/2014/main" id="{B64239D0-8777-C246-AE86-E71241C5A7E5}"/>
              </a:ext>
            </a:extLst>
          </p:cNvPr>
          <p:cNvSpPr>
            <a:spLocks noChangeShapeType="1"/>
          </p:cNvSpPr>
          <p:nvPr/>
        </p:nvSpPr>
        <p:spPr bwMode="auto">
          <a:xfrm>
            <a:off x="4343400" y="32912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1" name="Text Box 19">
            <a:extLst>
              <a:ext uri="{FF2B5EF4-FFF2-40B4-BE49-F238E27FC236}">
                <a16:creationId xmlns:a16="http://schemas.microsoft.com/office/drawing/2014/main" id="{78FD3589-A443-0949-995E-171916C2A5FC}"/>
              </a:ext>
            </a:extLst>
          </p:cNvPr>
          <p:cNvSpPr txBox="1">
            <a:spLocks noChangeArrowheads="1"/>
          </p:cNvSpPr>
          <p:nvPr/>
        </p:nvSpPr>
        <p:spPr bwMode="auto">
          <a:xfrm>
            <a:off x="4343400" y="3291214"/>
            <a:ext cx="3429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no</a:t>
            </a:r>
            <a:endParaRPr kumimoji="0" lang="zh-TW" altLang="en-US" sz="1600" dirty="0">
              <a:latin typeface="Times New Roman" pitchFamily="18" charset="0"/>
            </a:endParaRPr>
          </a:p>
        </p:txBody>
      </p:sp>
      <p:sp>
        <p:nvSpPr>
          <p:cNvPr id="52" name="Text Box 20">
            <a:extLst>
              <a:ext uri="{FF2B5EF4-FFF2-40B4-BE49-F238E27FC236}">
                <a16:creationId xmlns:a16="http://schemas.microsoft.com/office/drawing/2014/main" id="{FAEAD8F4-FDFF-0F40-9524-3467174E61F2}"/>
              </a:ext>
            </a:extLst>
          </p:cNvPr>
          <p:cNvSpPr txBox="1">
            <a:spLocks noChangeArrowheads="1"/>
          </p:cNvSpPr>
          <p:nvPr/>
        </p:nvSpPr>
        <p:spPr bwMode="auto">
          <a:xfrm>
            <a:off x="3314700" y="3062614"/>
            <a:ext cx="342900" cy="228600"/>
          </a:xfrm>
          <a:prstGeom prst="rect">
            <a:avLst/>
          </a:prstGeom>
          <a:noFill/>
          <a:ln w="9525">
            <a:noFill/>
            <a:miter lim="800000"/>
            <a:headEnd/>
            <a:tailEnd/>
          </a:ln>
        </p:spPr>
        <p:txBody>
          <a:bodyPr lIns="0" tIns="0" rIns="0" bIns="0"/>
          <a:lstStyle/>
          <a:p>
            <a:pPr algn="ctr" eaLnBrk="0" hangingPunct="0"/>
            <a:r>
              <a:rPr lang="en-US" altLang="zh-TW" sz="1600" dirty="0">
                <a:latin typeface="Times New Roman" pitchFamily="18" charset="0"/>
              </a:rPr>
              <a:t>yes</a:t>
            </a:r>
            <a:endParaRPr kumimoji="0" lang="zh-TW" altLang="en-US" sz="1600" dirty="0">
              <a:latin typeface="Times New Roman" pitchFamily="18" charset="0"/>
            </a:endParaRPr>
          </a:p>
        </p:txBody>
      </p:sp>
      <p:sp>
        <p:nvSpPr>
          <p:cNvPr id="53" name="Line 21">
            <a:extLst>
              <a:ext uri="{FF2B5EF4-FFF2-40B4-BE49-F238E27FC236}">
                <a16:creationId xmlns:a16="http://schemas.microsoft.com/office/drawing/2014/main" id="{5FA5196E-1421-4949-A308-32173960AA44}"/>
              </a:ext>
            </a:extLst>
          </p:cNvPr>
          <p:cNvSpPr>
            <a:spLocks noChangeShapeType="1"/>
          </p:cNvSpPr>
          <p:nvPr/>
        </p:nvSpPr>
        <p:spPr bwMode="auto">
          <a:xfrm>
            <a:off x="3048000" y="3024514"/>
            <a:ext cx="0" cy="2438400"/>
          </a:xfrm>
          <a:prstGeom prst="line">
            <a:avLst/>
          </a:prstGeom>
          <a:noFill/>
          <a:ln w="9525">
            <a:solidFill>
              <a:schemeClr val="tx1"/>
            </a:solidFill>
            <a:round/>
            <a:headEnd/>
            <a:tailEnd/>
          </a:ln>
          <a:effectLst/>
        </p:spPr>
        <p:txBody>
          <a:bodyPr/>
          <a:lstStyle/>
          <a:p>
            <a:endParaRPr lang="zh-TW" altLang="en-US"/>
          </a:p>
        </p:txBody>
      </p:sp>
      <p:sp>
        <p:nvSpPr>
          <p:cNvPr id="54" name="Line 22">
            <a:extLst>
              <a:ext uri="{FF2B5EF4-FFF2-40B4-BE49-F238E27FC236}">
                <a16:creationId xmlns:a16="http://schemas.microsoft.com/office/drawing/2014/main" id="{75F3C499-A2CE-6E42-98D6-2E8EE84E5DCE}"/>
              </a:ext>
            </a:extLst>
          </p:cNvPr>
          <p:cNvSpPr>
            <a:spLocks noChangeShapeType="1"/>
          </p:cNvSpPr>
          <p:nvPr/>
        </p:nvSpPr>
        <p:spPr bwMode="auto">
          <a:xfrm>
            <a:off x="3048000" y="3024514"/>
            <a:ext cx="609600" cy="0"/>
          </a:xfrm>
          <a:prstGeom prst="line">
            <a:avLst/>
          </a:prstGeom>
          <a:noFill/>
          <a:ln w="9525">
            <a:solidFill>
              <a:schemeClr val="tx1"/>
            </a:solidFill>
            <a:round/>
            <a:headEnd/>
            <a:tailEnd/>
          </a:ln>
          <a:effectLst/>
        </p:spPr>
        <p:txBody>
          <a:bodyPr/>
          <a:lstStyle/>
          <a:p>
            <a:endParaRPr lang="zh-TW" altLang="en-US"/>
          </a:p>
        </p:txBody>
      </p:sp>
      <p:sp>
        <p:nvSpPr>
          <p:cNvPr id="55" name="Line 23">
            <a:extLst>
              <a:ext uri="{FF2B5EF4-FFF2-40B4-BE49-F238E27FC236}">
                <a16:creationId xmlns:a16="http://schemas.microsoft.com/office/drawing/2014/main" id="{6453D88B-579D-2745-A37E-B8F27ED0664A}"/>
              </a:ext>
            </a:extLst>
          </p:cNvPr>
          <p:cNvSpPr>
            <a:spLocks noChangeShapeType="1"/>
          </p:cNvSpPr>
          <p:nvPr/>
        </p:nvSpPr>
        <p:spPr bwMode="auto">
          <a:xfrm>
            <a:off x="5638800" y="3100714"/>
            <a:ext cx="0" cy="2286000"/>
          </a:xfrm>
          <a:prstGeom prst="line">
            <a:avLst/>
          </a:prstGeom>
          <a:noFill/>
          <a:ln w="9525">
            <a:solidFill>
              <a:schemeClr val="tx1"/>
            </a:solidFill>
            <a:round/>
            <a:headEnd/>
            <a:tailEnd/>
          </a:ln>
          <a:effectLst/>
        </p:spPr>
        <p:txBody>
          <a:bodyPr/>
          <a:lstStyle/>
          <a:p>
            <a:endParaRPr lang="zh-TW" altLang="en-US"/>
          </a:p>
        </p:txBody>
      </p:sp>
      <p:sp>
        <p:nvSpPr>
          <p:cNvPr id="56" name="Line 24">
            <a:extLst>
              <a:ext uri="{FF2B5EF4-FFF2-40B4-BE49-F238E27FC236}">
                <a16:creationId xmlns:a16="http://schemas.microsoft.com/office/drawing/2014/main" id="{6C4A0CCB-07F8-5B4B-B7F3-9AC93188329D}"/>
              </a:ext>
            </a:extLst>
          </p:cNvPr>
          <p:cNvSpPr>
            <a:spLocks noChangeShapeType="1"/>
          </p:cNvSpPr>
          <p:nvPr/>
        </p:nvSpPr>
        <p:spPr bwMode="auto">
          <a:xfrm>
            <a:off x="4267200" y="5386714"/>
            <a:ext cx="1371600" cy="0"/>
          </a:xfrm>
          <a:prstGeom prst="line">
            <a:avLst/>
          </a:prstGeom>
          <a:noFill/>
          <a:ln w="9525">
            <a:solidFill>
              <a:schemeClr val="tx1"/>
            </a:solidFill>
            <a:round/>
            <a:headEnd/>
            <a:tailEnd/>
          </a:ln>
          <a:effectLst/>
        </p:spPr>
        <p:txBody>
          <a:bodyPr/>
          <a:lstStyle/>
          <a:p>
            <a:endParaRPr lang="zh-TW" altLang="en-US"/>
          </a:p>
        </p:txBody>
      </p:sp>
      <p:sp>
        <p:nvSpPr>
          <p:cNvPr id="57" name="Line 25">
            <a:extLst>
              <a:ext uri="{FF2B5EF4-FFF2-40B4-BE49-F238E27FC236}">
                <a16:creationId xmlns:a16="http://schemas.microsoft.com/office/drawing/2014/main" id="{9335C5BE-5D46-F940-8782-B15F9C822775}"/>
              </a:ext>
            </a:extLst>
          </p:cNvPr>
          <p:cNvSpPr>
            <a:spLocks noChangeShapeType="1"/>
          </p:cNvSpPr>
          <p:nvPr/>
        </p:nvSpPr>
        <p:spPr bwMode="auto">
          <a:xfrm>
            <a:off x="4267199" y="5003015"/>
            <a:ext cx="1" cy="383699"/>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3644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8D6D6-9210-1E4D-A084-75758E20835F}"/>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6902D371-5B6C-7847-965E-A0D934A86DCD}"/>
              </a:ext>
            </a:extLst>
          </p:cNvPr>
          <p:cNvSpPr>
            <a:spLocks noGrp="1"/>
          </p:cNvSpPr>
          <p:nvPr>
            <p:ph type="title"/>
          </p:nvPr>
        </p:nvSpPr>
        <p:spPr/>
        <p:txBody>
          <a:bodyPr/>
          <a:lstStyle/>
          <a:p>
            <a:r>
              <a:rPr lang="en-US" dirty="0"/>
              <a:t>BFS</a:t>
            </a:r>
          </a:p>
        </p:txBody>
      </p:sp>
      <p:sp>
        <p:nvSpPr>
          <p:cNvPr id="8" name="Oval 3">
            <a:extLst>
              <a:ext uri="{FF2B5EF4-FFF2-40B4-BE49-F238E27FC236}">
                <a16:creationId xmlns:a16="http://schemas.microsoft.com/office/drawing/2014/main" id="{EB4803E3-C7D0-2C44-B9C5-CCB78F758891}"/>
              </a:ext>
            </a:extLst>
          </p:cNvPr>
          <p:cNvSpPr>
            <a:spLocks noChangeAspect="1" noChangeArrowheads="1"/>
          </p:cNvSpPr>
          <p:nvPr/>
        </p:nvSpPr>
        <p:spPr bwMode="auto">
          <a:xfrm>
            <a:off x="12192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9" name="Oval 4">
            <a:extLst>
              <a:ext uri="{FF2B5EF4-FFF2-40B4-BE49-F238E27FC236}">
                <a16:creationId xmlns:a16="http://schemas.microsoft.com/office/drawing/2014/main" id="{F9159B77-15DA-C544-9C54-2E81A94711EB}"/>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10" name="Oval 5">
            <a:extLst>
              <a:ext uri="{FF2B5EF4-FFF2-40B4-BE49-F238E27FC236}">
                <a16:creationId xmlns:a16="http://schemas.microsoft.com/office/drawing/2014/main" id="{82DD186A-7697-DB44-B153-225897F218A3}"/>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11" name="AutoShape 7">
            <a:extLst>
              <a:ext uri="{FF2B5EF4-FFF2-40B4-BE49-F238E27FC236}">
                <a16:creationId xmlns:a16="http://schemas.microsoft.com/office/drawing/2014/main" id="{EFD0CDEA-A7B4-FE4C-A9DF-1CF402FAE801}"/>
              </a:ext>
            </a:extLst>
          </p:cNvPr>
          <p:cNvCxnSpPr>
            <a:cxnSpLocks noChangeShapeType="1"/>
            <a:stCxn id="8" idx="7"/>
            <a:endCxn id="9"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12" name="AutoShape 8">
            <a:extLst>
              <a:ext uri="{FF2B5EF4-FFF2-40B4-BE49-F238E27FC236}">
                <a16:creationId xmlns:a16="http://schemas.microsoft.com/office/drawing/2014/main" id="{A18E9127-DD83-7043-965C-AC684BD45FA6}"/>
              </a:ext>
            </a:extLst>
          </p:cNvPr>
          <p:cNvCxnSpPr>
            <a:cxnSpLocks noChangeShapeType="1"/>
            <a:stCxn id="8" idx="6"/>
            <a:endCxn id="10"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3" name="AutoShape 13">
            <a:extLst>
              <a:ext uri="{FF2B5EF4-FFF2-40B4-BE49-F238E27FC236}">
                <a16:creationId xmlns:a16="http://schemas.microsoft.com/office/drawing/2014/main" id="{816F9CD4-0146-4B4E-8072-5E212259B291}"/>
              </a:ext>
            </a:extLst>
          </p:cNvPr>
          <p:cNvCxnSpPr>
            <a:cxnSpLocks noChangeShapeType="1"/>
            <a:stCxn id="9" idx="6"/>
            <a:endCxn id="15"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4" name="AutoShape 15">
            <a:extLst>
              <a:ext uri="{FF2B5EF4-FFF2-40B4-BE49-F238E27FC236}">
                <a16:creationId xmlns:a16="http://schemas.microsoft.com/office/drawing/2014/main" id="{6E37ABBC-9396-0B44-AF49-58F8D58D0B79}"/>
              </a:ext>
            </a:extLst>
          </p:cNvPr>
          <p:cNvCxnSpPr>
            <a:cxnSpLocks noChangeShapeType="1"/>
            <a:stCxn id="9" idx="5"/>
            <a:endCxn id="10"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5" name="Oval 16">
            <a:extLst>
              <a:ext uri="{FF2B5EF4-FFF2-40B4-BE49-F238E27FC236}">
                <a16:creationId xmlns:a16="http://schemas.microsoft.com/office/drawing/2014/main" id="{AB29343C-233C-DD4F-99BB-8869F1A50AE3}"/>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16" name="Oval 17">
            <a:extLst>
              <a:ext uri="{FF2B5EF4-FFF2-40B4-BE49-F238E27FC236}">
                <a16:creationId xmlns:a16="http://schemas.microsoft.com/office/drawing/2014/main" id="{81C353E1-BCC9-5343-8DEB-6239C01F38B6}"/>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17" name="AutoShape 20">
            <a:extLst>
              <a:ext uri="{FF2B5EF4-FFF2-40B4-BE49-F238E27FC236}">
                <a16:creationId xmlns:a16="http://schemas.microsoft.com/office/drawing/2014/main" id="{FD9FEC92-CB03-3448-B011-BAFD5FB040A5}"/>
              </a:ext>
            </a:extLst>
          </p:cNvPr>
          <p:cNvCxnSpPr>
            <a:cxnSpLocks noChangeShapeType="1"/>
            <a:stCxn id="20" idx="3"/>
            <a:endCxn id="16"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8" name="AutoShape 21">
            <a:extLst>
              <a:ext uri="{FF2B5EF4-FFF2-40B4-BE49-F238E27FC236}">
                <a16:creationId xmlns:a16="http://schemas.microsoft.com/office/drawing/2014/main" id="{4811528C-01C8-074B-A13E-2165E55FE623}"/>
              </a:ext>
            </a:extLst>
          </p:cNvPr>
          <p:cNvCxnSpPr>
            <a:cxnSpLocks noChangeShapeType="1"/>
            <a:stCxn id="16" idx="2"/>
            <a:endCxn id="10"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9" name="AutoShape 23">
            <a:extLst>
              <a:ext uri="{FF2B5EF4-FFF2-40B4-BE49-F238E27FC236}">
                <a16:creationId xmlns:a16="http://schemas.microsoft.com/office/drawing/2014/main" id="{E0F650AC-C5BF-664C-9E80-380A22C1B696}"/>
              </a:ext>
            </a:extLst>
          </p:cNvPr>
          <p:cNvCxnSpPr>
            <a:cxnSpLocks noChangeShapeType="1"/>
            <a:stCxn id="26" idx="0"/>
            <a:endCxn id="20"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20" name="Oval 98">
            <a:extLst>
              <a:ext uri="{FF2B5EF4-FFF2-40B4-BE49-F238E27FC236}">
                <a16:creationId xmlns:a16="http://schemas.microsoft.com/office/drawing/2014/main" id="{A481D839-B175-4D44-A0D6-CD948EAB633C}"/>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21" name="AutoShape 99">
            <a:extLst>
              <a:ext uri="{FF2B5EF4-FFF2-40B4-BE49-F238E27FC236}">
                <a16:creationId xmlns:a16="http://schemas.microsoft.com/office/drawing/2014/main" id="{1E7A6549-D9B6-2549-9C3A-09533E2B4FA4}"/>
              </a:ext>
            </a:extLst>
          </p:cNvPr>
          <p:cNvCxnSpPr>
            <a:cxnSpLocks noChangeShapeType="1"/>
            <a:stCxn id="15" idx="6"/>
            <a:endCxn id="20"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22" name="AutoShape 100">
            <a:extLst>
              <a:ext uri="{FF2B5EF4-FFF2-40B4-BE49-F238E27FC236}">
                <a16:creationId xmlns:a16="http://schemas.microsoft.com/office/drawing/2014/main" id="{65936F50-28A2-0244-B7F3-A7ADD7D9E82C}"/>
              </a:ext>
            </a:extLst>
          </p:cNvPr>
          <p:cNvCxnSpPr>
            <a:cxnSpLocks noChangeShapeType="1"/>
            <a:stCxn id="15" idx="5"/>
            <a:endCxn id="16"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3" name="Oval 101">
            <a:extLst>
              <a:ext uri="{FF2B5EF4-FFF2-40B4-BE49-F238E27FC236}">
                <a16:creationId xmlns:a16="http://schemas.microsoft.com/office/drawing/2014/main" id="{AD2BBBC2-1099-B442-A3A2-248FD8488CB3}"/>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24" name="AutoShape 102">
            <a:extLst>
              <a:ext uri="{FF2B5EF4-FFF2-40B4-BE49-F238E27FC236}">
                <a16:creationId xmlns:a16="http://schemas.microsoft.com/office/drawing/2014/main" id="{774F6C65-B68C-9B4A-A43F-75B3E1455663}"/>
              </a:ext>
            </a:extLst>
          </p:cNvPr>
          <p:cNvCxnSpPr>
            <a:cxnSpLocks noChangeShapeType="1"/>
            <a:stCxn id="23" idx="6"/>
            <a:endCxn id="25"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5" name="Oval 103">
            <a:extLst>
              <a:ext uri="{FF2B5EF4-FFF2-40B4-BE49-F238E27FC236}">
                <a16:creationId xmlns:a16="http://schemas.microsoft.com/office/drawing/2014/main" id="{65A55848-DCFC-554F-AE53-EC5E67453E3B}"/>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26" name="Oval 104">
            <a:extLst>
              <a:ext uri="{FF2B5EF4-FFF2-40B4-BE49-F238E27FC236}">
                <a16:creationId xmlns:a16="http://schemas.microsoft.com/office/drawing/2014/main" id="{E77FA7CE-EEF8-614F-9F8F-85242595440E}"/>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27" name="AutoShape 105">
            <a:extLst>
              <a:ext uri="{FF2B5EF4-FFF2-40B4-BE49-F238E27FC236}">
                <a16:creationId xmlns:a16="http://schemas.microsoft.com/office/drawing/2014/main" id="{83DF8E79-45F4-6241-94AB-DE1AB0E38FE5}"/>
              </a:ext>
            </a:extLst>
          </p:cNvPr>
          <p:cNvCxnSpPr>
            <a:cxnSpLocks noChangeShapeType="1"/>
            <a:stCxn id="25" idx="6"/>
            <a:endCxn id="26"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8" name="AutoShape 106">
            <a:extLst>
              <a:ext uri="{FF2B5EF4-FFF2-40B4-BE49-F238E27FC236}">
                <a16:creationId xmlns:a16="http://schemas.microsoft.com/office/drawing/2014/main" id="{A1762E72-C8E7-9049-BB3C-19031CBF2427}"/>
              </a:ext>
            </a:extLst>
          </p:cNvPr>
          <p:cNvCxnSpPr>
            <a:cxnSpLocks noChangeShapeType="1"/>
            <a:stCxn id="8" idx="5"/>
            <a:endCxn id="23"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9" name="AutoShape 107">
            <a:extLst>
              <a:ext uri="{FF2B5EF4-FFF2-40B4-BE49-F238E27FC236}">
                <a16:creationId xmlns:a16="http://schemas.microsoft.com/office/drawing/2014/main" id="{71CFB460-EE31-3142-8663-E88C5325F7D8}"/>
              </a:ext>
            </a:extLst>
          </p:cNvPr>
          <p:cNvCxnSpPr>
            <a:cxnSpLocks noChangeShapeType="1"/>
            <a:stCxn id="23" idx="7"/>
            <a:endCxn id="10"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0" name="AutoShape 108">
            <a:extLst>
              <a:ext uri="{FF2B5EF4-FFF2-40B4-BE49-F238E27FC236}">
                <a16:creationId xmlns:a16="http://schemas.microsoft.com/office/drawing/2014/main" id="{A8C34159-DAAD-404F-BF7B-345456DBC110}"/>
              </a:ext>
            </a:extLst>
          </p:cNvPr>
          <p:cNvCxnSpPr>
            <a:cxnSpLocks noChangeShapeType="1"/>
            <a:stCxn id="10" idx="5"/>
            <a:endCxn id="25"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1" name="AutoShape 109">
            <a:extLst>
              <a:ext uri="{FF2B5EF4-FFF2-40B4-BE49-F238E27FC236}">
                <a16:creationId xmlns:a16="http://schemas.microsoft.com/office/drawing/2014/main" id="{F7A995EF-FB0D-E747-BA0E-6AC4DFFAD51B}"/>
              </a:ext>
            </a:extLst>
          </p:cNvPr>
          <p:cNvCxnSpPr>
            <a:cxnSpLocks noChangeShapeType="1"/>
            <a:stCxn id="26" idx="1"/>
            <a:endCxn id="16"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2" name="AutoShape 110">
            <a:extLst>
              <a:ext uri="{FF2B5EF4-FFF2-40B4-BE49-F238E27FC236}">
                <a16:creationId xmlns:a16="http://schemas.microsoft.com/office/drawing/2014/main" id="{3AD39A3D-A008-FF4B-AA76-F19947042410}"/>
              </a:ext>
            </a:extLst>
          </p:cNvPr>
          <p:cNvCxnSpPr>
            <a:cxnSpLocks noChangeShapeType="1"/>
            <a:stCxn id="25" idx="7"/>
            <a:endCxn id="16"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3" name="AutoShape 111">
            <a:extLst>
              <a:ext uri="{FF2B5EF4-FFF2-40B4-BE49-F238E27FC236}">
                <a16:creationId xmlns:a16="http://schemas.microsoft.com/office/drawing/2014/main" id="{EB601C5C-A91D-3849-81E3-257086987306}"/>
              </a:ext>
            </a:extLst>
          </p:cNvPr>
          <p:cNvCxnSpPr>
            <a:cxnSpLocks noChangeShapeType="1"/>
            <a:stCxn id="15" idx="3"/>
            <a:endCxn id="10"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Tree>
    <p:extLst>
      <p:ext uri="{BB962C8B-B14F-4D97-AF65-F5344CB8AC3E}">
        <p14:creationId xmlns:p14="http://schemas.microsoft.com/office/powerpoint/2010/main" val="352111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99E80-448E-7E43-AD6E-4A8988D16F2A}"/>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2B766C50-8DEE-894C-A46B-6E57A8DDBE27}"/>
              </a:ext>
            </a:extLst>
          </p:cNvPr>
          <p:cNvSpPr>
            <a:spLocks noGrp="1"/>
          </p:cNvSpPr>
          <p:nvPr>
            <p:ph type="title"/>
          </p:nvPr>
        </p:nvSpPr>
        <p:spPr/>
        <p:txBody>
          <a:bodyPr/>
          <a:lstStyle/>
          <a:p>
            <a:r>
              <a:rPr lang="en-US" dirty="0"/>
              <a:t>BFS</a:t>
            </a:r>
          </a:p>
        </p:txBody>
      </p:sp>
      <p:sp>
        <p:nvSpPr>
          <p:cNvPr id="5" name="Oval 3">
            <a:extLst>
              <a:ext uri="{FF2B5EF4-FFF2-40B4-BE49-F238E27FC236}">
                <a16:creationId xmlns:a16="http://schemas.microsoft.com/office/drawing/2014/main" id="{881FF4A2-D80C-8347-9B72-6EE38CA462A6}"/>
              </a:ext>
            </a:extLst>
          </p:cNvPr>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6" name="Oval 4">
            <a:extLst>
              <a:ext uri="{FF2B5EF4-FFF2-40B4-BE49-F238E27FC236}">
                <a16:creationId xmlns:a16="http://schemas.microsoft.com/office/drawing/2014/main" id="{0612D796-9CEA-5B4B-B004-7DB714E94BEA}"/>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2</a:t>
            </a:r>
          </a:p>
        </p:txBody>
      </p:sp>
      <p:sp>
        <p:nvSpPr>
          <p:cNvPr id="7" name="Oval 5">
            <a:extLst>
              <a:ext uri="{FF2B5EF4-FFF2-40B4-BE49-F238E27FC236}">
                <a16:creationId xmlns:a16="http://schemas.microsoft.com/office/drawing/2014/main" id="{2E6F8BD0-2617-7741-95BA-0B8485F8003A}"/>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8" name="AutoShape 6">
            <a:extLst>
              <a:ext uri="{FF2B5EF4-FFF2-40B4-BE49-F238E27FC236}">
                <a16:creationId xmlns:a16="http://schemas.microsoft.com/office/drawing/2014/main" id="{A14F7E82-D5BC-154D-AA8D-28E1FDFCE910}"/>
              </a:ext>
            </a:extLst>
          </p:cNvPr>
          <p:cNvCxnSpPr>
            <a:cxnSpLocks noChangeShapeType="1"/>
            <a:stCxn id="5" idx="7"/>
            <a:endCxn id="6"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9" name="AutoShape 7">
            <a:extLst>
              <a:ext uri="{FF2B5EF4-FFF2-40B4-BE49-F238E27FC236}">
                <a16:creationId xmlns:a16="http://schemas.microsoft.com/office/drawing/2014/main" id="{D52DB5FD-240F-9242-8857-4C5D0459416B}"/>
              </a:ext>
            </a:extLst>
          </p:cNvPr>
          <p:cNvCxnSpPr>
            <a:cxnSpLocks noChangeShapeType="1"/>
            <a:stCxn id="5" idx="6"/>
            <a:endCxn id="7"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0" name="AutoShape 8">
            <a:extLst>
              <a:ext uri="{FF2B5EF4-FFF2-40B4-BE49-F238E27FC236}">
                <a16:creationId xmlns:a16="http://schemas.microsoft.com/office/drawing/2014/main" id="{9B5537F2-7C06-BE47-B3BE-3D8E700DCB53}"/>
              </a:ext>
            </a:extLst>
          </p:cNvPr>
          <p:cNvCxnSpPr>
            <a:cxnSpLocks noChangeShapeType="1"/>
            <a:stCxn id="6" idx="6"/>
            <a:endCxn id="12"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1" name="AutoShape 9">
            <a:extLst>
              <a:ext uri="{FF2B5EF4-FFF2-40B4-BE49-F238E27FC236}">
                <a16:creationId xmlns:a16="http://schemas.microsoft.com/office/drawing/2014/main" id="{A8507D79-23CC-CD41-BE4F-43AF8253EA24}"/>
              </a:ext>
            </a:extLst>
          </p:cNvPr>
          <p:cNvCxnSpPr>
            <a:cxnSpLocks noChangeShapeType="1"/>
            <a:stCxn id="6" idx="5"/>
            <a:endCxn id="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2" name="Oval 10">
            <a:extLst>
              <a:ext uri="{FF2B5EF4-FFF2-40B4-BE49-F238E27FC236}">
                <a16:creationId xmlns:a16="http://schemas.microsoft.com/office/drawing/2014/main" id="{92D01207-2147-7A48-BAF4-C8D12390CB15}"/>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13" name="Oval 11">
            <a:extLst>
              <a:ext uri="{FF2B5EF4-FFF2-40B4-BE49-F238E27FC236}">
                <a16:creationId xmlns:a16="http://schemas.microsoft.com/office/drawing/2014/main" id="{3881793E-5DB3-674B-914D-DBF77515D99A}"/>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14" name="AutoShape 12">
            <a:extLst>
              <a:ext uri="{FF2B5EF4-FFF2-40B4-BE49-F238E27FC236}">
                <a16:creationId xmlns:a16="http://schemas.microsoft.com/office/drawing/2014/main" id="{EE3220ED-0359-A540-9814-EE53DE329847}"/>
              </a:ext>
            </a:extLst>
          </p:cNvPr>
          <p:cNvCxnSpPr>
            <a:cxnSpLocks noChangeShapeType="1"/>
            <a:stCxn id="17" idx="3"/>
            <a:endCxn id="1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5" name="AutoShape 13">
            <a:extLst>
              <a:ext uri="{FF2B5EF4-FFF2-40B4-BE49-F238E27FC236}">
                <a16:creationId xmlns:a16="http://schemas.microsoft.com/office/drawing/2014/main" id="{98401D3C-BA37-6043-85FC-8DC7A136083E}"/>
              </a:ext>
            </a:extLst>
          </p:cNvPr>
          <p:cNvCxnSpPr>
            <a:cxnSpLocks noChangeShapeType="1"/>
            <a:stCxn id="13" idx="2"/>
            <a:endCxn id="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6" name="AutoShape 14">
            <a:extLst>
              <a:ext uri="{FF2B5EF4-FFF2-40B4-BE49-F238E27FC236}">
                <a16:creationId xmlns:a16="http://schemas.microsoft.com/office/drawing/2014/main" id="{1DC48E66-9F11-EF4E-8597-90A74BFCE6C9}"/>
              </a:ext>
            </a:extLst>
          </p:cNvPr>
          <p:cNvCxnSpPr>
            <a:cxnSpLocks noChangeShapeType="1"/>
            <a:stCxn id="23" idx="0"/>
            <a:endCxn id="1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17" name="Oval 15">
            <a:extLst>
              <a:ext uri="{FF2B5EF4-FFF2-40B4-BE49-F238E27FC236}">
                <a16:creationId xmlns:a16="http://schemas.microsoft.com/office/drawing/2014/main" id="{D64974A8-3B99-D746-BF27-C901AAA09BE2}"/>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18" name="AutoShape 16">
            <a:extLst>
              <a:ext uri="{FF2B5EF4-FFF2-40B4-BE49-F238E27FC236}">
                <a16:creationId xmlns:a16="http://schemas.microsoft.com/office/drawing/2014/main" id="{D13A6C68-2EA0-1240-86A8-291E68EF6E05}"/>
              </a:ext>
            </a:extLst>
          </p:cNvPr>
          <p:cNvCxnSpPr>
            <a:cxnSpLocks noChangeShapeType="1"/>
            <a:stCxn id="12" idx="6"/>
            <a:endCxn id="1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19" name="AutoShape 17">
            <a:extLst>
              <a:ext uri="{FF2B5EF4-FFF2-40B4-BE49-F238E27FC236}">
                <a16:creationId xmlns:a16="http://schemas.microsoft.com/office/drawing/2014/main" id="{A88F1E6E-FF3B-0343-A8A2-35B0CB99714B}"/>
              </a:ext>
            </a:extLst>
          </p:cNvPr>
          <p:cNvCxnSpPr>
            <a:cxnSpLocks noChangeShapeType="1"/>
            <a:stCxn id="12" idx="5"/>
            <a:endCxn id="1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0" name="Oval 18">
            <a:extLst>
              <a:ext uri="{FF2B5EF4-FFF2-40B4-BE49-F238E27FC236}">
                <a16:creationId xmlns:a16="http://schemas.microsoft.com/office/drawing/2014/main" id="{F3233B66-8A9A-E449-A8A5-E7E78F90C0C5}"/>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21" name="AutoShape 19">
            <a:extLst>
              <a:ext uri="{FF2B5EF4-FFF2-40B4-BE49-F238E27FC236}">
                <a16:creationId xmlns:a16="http://schemas.microsoft.com/office/drawing/2014/main" id="{46A6D128-DA63-3045-8C79-453B3FE9939E}"/>
              </a:ext>
            </a:extLst>
          </p:cNvPr>
          <p:cNvCxnSpPr>
            <a:cxnSpLocks noChangeShapeType="1"/>
            <a:stCxn id="20" idx="6"/>
            <a:endCxn id="2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2" name="Oval 20">
            <a:extLst>
              <a:ext uri="{FF2B5EF4-FFF2-40B4-BE49-F238E27FC236}">
                <a16:creationId xmlns:a16="http://schemas.microsoft.com/office/drawing/2014/main" id="{AE71C9B9-1B70-A740-9CA1-80DA8D245DA3}"/>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23" name="Oval 21">
            <a:extLst>
              <a:ext uri="{FF2B5EF4-FFF2-40B4-BE49-F238E27FC236}">
                <a16:creationId xmlns:a16="http://schemas.microsoft.com/office/drawing/2014/main" id="{1A5072D2-E683-A342-8540-7D95438B8AC9}"/>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24" name="AutoShape 22">
            <a:extLst>
              <a:ext uri="{FF2B5EF4-FFF2-40B4-BE49-F238E27FC236}">
                <a16:creationId xmlns:a16="http://schemas.microsoft.com/office/drawing/2014/main" id="{84D0B869-CFDB-F84E-BF66-7D9803343CDE}"/>
              </a:ext>
            </a:extLst>
          </p:cNvPr>
          <p:cNvCxnSpPr>
            <a:cxnSpLocks noChangeShapeType="1"/>
            <a:stCxn id="22" idx="6"/>
            <a:endCxn id="2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5" name="AutoShape 23">
            <a:extLst>
              <a:ext uri="{FF2B5EF4-FFF2-40B4-BE49-F238E27FC236}">
                <a16:creationId xmlns:a16="http://schemas.microsoft.com/office/drawing/2014/main" id="{3E323E1B-06A9-0642-92F1-0364E1A28D93}"/>
              </a:ext>
            </a:extLst>
          </p:cNvPr>
          <p:cNvCxnSpPr>
            <a:cxnSpLocks noChangeShapeType="1"/>
            <a:stCxn id="5" idx="5"/>
            <a:endCxn id="20"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6" name="AutoShape 24">
            <a:extLst>
              <a:ext uri="{FF2B5EF4-FFF2-40B4-BE49-F238E27FC236}">
                <a16:creationId xmlns:a16="http://schemas.microsoft.com/office/drawing/2014/main" id="{0E822D24-3F3E-CA47-90EC-09E3124E7AA0}"/>
              </a:ext>
            </a:extLst>
          </p:cNvPr>
          <p:cNvCxnSpPr>
            <a:cxnSpLocks noChangeShapeType="1"/>
            <a:stCxn id="20" idx="7"/>
            <a:endCxn id="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27" name="AutoShape 25">
            <a:extLst>
              <a:ext uri="{FF2B5EF4-FFF2-40B4-BE49-F238E27FC236}">
                <a16:creationId xmlns:a16="http://schemas.microsoft.com/office/drawing/2014/main" id="{7A6928E9-414A-AC45-B78B-15C9A386F37C}"/>
              </a:ext>
            </a:extLst>
          </p:cNvPr>
          <p:cNvCxnSpPr>
            <a:cxnSpLocks noChangeShapeType="1"/>
            <a:stCxn id="7" idx="5"/>
            <a:endCxn id="2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28" name="AutoShape 26">
            <a:extLst>
              <a:ext uri="{FF2B5EF4-FFF2-40B4-BE49-F238E27FC236}">
                <a16:creationId xmlns:a16="http://schemas.microsoft.com/office/drawing/2014/main" id="{2E8A9A19-2D08-FE42-B09B-D927A0FEC58A}"/>
              </a:ext>
            </a:extLst>
          </p:cNvPr>
          <p:cNvCxnSpPr>
            <a:cxnSpLocks noChangeShapeType="1"/>
            <a:stCxn id="23" idx="1"/>
            <a:endCxn id="1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29" name="AutoShape 27">
            <a:extLst>
              <a:ext uri="{FF2B5EF4-FFF2-40B4-BE49-F238E27FC236}">
                <a16:creationId xmlns:a16="http://schemas.microsoft.com/office/drawing/2014/main" id="{7BE97A07-6DFB-C846-A935-6EAC5CBFE845}"/>
              </a:ext>
            </a:extLst>
          </p:cNvPr>
          <p:cNvCxnSpPr>
            <a:cxnSpLocks noChangeShapeType="1"/>
            <a:stCxn id="22" idx="7"/>
            <a:endCxn id="1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0" name="AutoShape 28">
            <a:extLst>
              <a:ext uri="{FF2B5EF4-FFF2-40B4-BE49-F238E27FC236}">
                <a16:creationId xmlns:a16="http://schemas.microsoft.com/office/drawing/2014/main" id="{E7CEAFED-9330-B74F-9C03-5393C22BA197}"/>
              </a:ext>
            </a:extLst>
          </p:cNvPr>
          <p:cNvCxnSpPr>
            <a:cxnSpLocks noChangeShapeType="1"/>
            <a:stCxn id="12" idx="3"/>
            <a:endCxn id="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1" name="Text Box 29">
            <a:extLst>
              <a:ext uri="{FF2B5EF4-FFF2-40B4-BE49-F238E27FC236}">
                <a16:creationId xmlns:a16="http://schemas.microsoft.com/office/drawing/2014/main" id="{C22ED02F-B5D4-2245-BBA0-4EEA442B75E8}"/>
              </a:ext>
            </a:extLst>
          </p:cNvPr>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2" name="Text Box 30">
            <a:extLst>
              <a:ext uri="{FF2B5EF4-FFF2-40B4-BE49-F238E27FC236}">
                <a16:creationId xmlns:a16="http://schemas.microsoft.com/office/drawing/2014/main" id="{5BC4EF52-6860-1445-A01A-5D3F56A2442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3" name="Text Box 31">
            <a:extLst>
              <a:ext uri="{FF2B5EF4-FFF2-40B4-BE49-F238E27FC236}">
                <a16:creationId xmlns:a16="http://schemas.microsoft.com/office/drawing/2014/main" id="{26799DAB-1E26-E042-B1A0-57AA8CA8E2E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4" name="Text Box 32">
            <a:extLst>
              <a:ext uri="{FF2B5EF4-FFF2-40B4-BE49-F238E27FC236}">
                <a16:creationId xmlns:a16="http://schemas.microsoft.com/office/drawing/2014/main" id="{05FFC1C3-BD9D-DA4A-907C-423123B7007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5" name="Text Box 33">
            <a:extLst>
              <a:ext uri="{FF2B5EF4-FFF2-40B4-BE49-F238E27FC236}">
                <a16:creationId xmlns:a16="http://schemas.microsoft.com/office/drawing/2014/main" id="{8ACF695A-9BE7-CF4C-A752-2BEDBEB33FC4}"/>
              </a:ext>
            </a:extLst>
          </p:cNvPr>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a:t>
            </a:r>
          </a:p>
        </p:txBody>
      </p:sp>
      <p:sp>
        <p:nvSpPr>
          <p:cNvPr id="36" name="Text Box 34">
            <a:extLst>
              <a:ext uri="{FF2B5EF4-FFF2-40B4-BE49-F238E27FC236}">
                <a16:creationId xmlns:a16="http://schemas.microsoft.com/office/drawing/2014/main" id="{87D4B1EA-2B85-8740-B206-94B7E525BFEE}"/>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 name="AutoShape 35">
            <a:extLst>
              <a:ext uri="{FF2B5EF4-FFF2-40B4-BE49-F238E27FC236}">
                <a16:creationId xmlns:a16="http://schemas.microsoft.com/office/drawing/2014/main" id="{EDFC91A4-EA04-F34B-A5D4-7556497C217C}"/>
              </a:ext>
            </a:extLst>
          </p:cNvPr>
          <p:cNvCxnSpPr>
            <a:cxnSpLocks noChangeShapeType="1"/>
            <a:stCxn id="5" idx="7"/>
            <a:endCxn id="6" idx="3"/>
          </p:cNvCxnSpPr>
          <p:nvPr/>
        </p:nvCxnSpPr>
        <p:spPr bwMode="auto">
          <a:xfrm flipV="1">
            <a:off x="1433513" y="1595438"/>
            <a:ext cx="892175" cy="1101725"/>
          </a:xfrm>
          <a:prstGeom prst="straightConnector1">
            <a:avLst/>
          </a:prstGeom>
          <a:noFill/>
          <a:ln w="50800">
            <a:solidFill>
              <a:schemeClr val="accent1"/>
            </a:solidFill>
            <a:round/>
            <a:headEnd/>
            <a:tailEnd type="triangle" w="med" len="med"/>
          </a:ln>
          <a:effectLst/>
        </p:spPr>
      </p:cxnSp>
      <p:sp>
        <p:nvSpPr>
          <p:cNvPr id="38" name="Oval 36">
            <a:extLst>
              <a:ext uri="{FF2B5EF4-FFF2-40B4-BE49-F238E27FC236}">
                <a16:creationId xmlns:a16="http://schemas.microsoft.com/office/drawing/2014/main" id="{AAFFFC67-2E34-FF46-820D-3AA8CBC0BAC9}"/>
              </a:ext>
            </a:extLst>
          </p:cNvPr>
          <p:cNvSpPr>
            <a:spLocks noChangeAspect="1" noChangeArrowheads="1"/>
          </p:cNvSpPr>
          <p:nvPr/>
        </p:nvSpPr>
        <p:spPr bwMode="auto">
          <a:xfrm>
            <a:off x="22860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 name="Text Box 37">
            <a:extLst>
              <a:ext uri="{FF2B5EF4-FFF2-40B4-BE49-F238E27FC236}">
                <a16:creationId xmlns:a16="http://schemas.microsoft.com/office/drawing/2014/main" id="{F5E4A348-61EF-DB4E-B463-D41572B02C23}"/>
              </a:ext>
            </a:extLst>
          </p:cNvPr>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40" name="Text Box 39">
            <a:extLst>
              <a:ext uri="{FF2B5EF4-FFF2-40B4-BE49-F238E27FC236}">
                <a16:creationId xmlns:a16="http://schemas.microsoft.com/office/drawing/2014/main" id="{1A406CF3-CDB4-094B-B1BA-9840F69D3796}"/>
              </a:ext>
            </a:extLst>
          </p:cNvPr>
          <p:cNvSpPr txBox="1">
            <a:spLocks noChangeArrowheads="1"/>
          </p:cNvSpPr>
          <p:nvPr/>
        </p:nvSpPr>
        <p:spPr bwMode="auto">
          <a:xfrm>
            <a:off x="339725" y="1700213"/>
            <a:ext cx="1676400" cy="641350"/>
          </a:xfrm>
          <a:prstGeom prst="rect">
            <a:avLst/>
          </a:prstGeom>
          <a:noFill/>
          <a:ln w="15875">
            <a:noFill/>
            <a:miter lim="800000"/>
            <a:headEnd/>
            <a:tailEnd/>
          </a:ln>
          <a:effectLst/>
        </p:spPr>
        <p:txBody>
          <a:bodyPr lIns="92075" tIns="46038" rIns="92075" bIns="46038">
            <a:spAutoFit/>
          </a:bodyPr>
          <a:lstStyle/>
          <a:p>
            <a:pPr algn="l">
              <a:spcBef>
                <a:spcPct val="50000"/>
              </a:spcBef>
            </a:pPr>
            <a:r>
              <a:rPr lang="en-US" altLang="zh-TW" dirty="0">
                <a:ea typeface="新細明體" pitchFamily="18" charset="-120"/>
              </a:rPr>
              <a:t>Shortest path</a:t>
            </a:r>
            <a:br>
              <a:rPr lang="en-US" altLang="zh-TW" dirty="0">
                <a:ea typeface="新細明體" pitchFamily="18" charset="-120"/>
              </a:rPr>
            </a:br>
            <a:r>
              <a:rPr lang="en-US" altLang="zh-TW" dirty="0">
                <a:ea typeface="新細明體" pitchFamily="18" charset="-120"/>
              </a:rPr>
              <a:t>from s</a:t>
            </a:r>
          </a:p>
        </p:txBody>
      </p:sp>
      <p:cxnSp>
        <p:nvCxnSpPr>
          <p:cNvPr id="42" name="AutoShape 41">
            <a:extLst>
              <a:ext uri="{FF2B5EF4-FFF2-40B4-BE49-F238E27FC236}">
                <a16:creationId xmlns:a16="http://schemas.microsoft.com/office/drawing/2014/main" id="{380754ED-F411-1E40-94D4-64A988FD7E12}"/>
              </a:ext>
            </a:extLst>
          </p:cNvPr>
          <p:cNvCxnSpPr>
            <a:cxnSpLocks noChangeShapeType="1"/>
            <a:stCxn id="40" idx="0"/>
            <a:endCxn id="39" idx="1"/>
          </p:cNvCxnSpPr>
          <p:nvPr/>
        </p:nvCxnSpPr>
        <p:spPr bwMode="auto">
          <a:xfrm rot="5400000" flipH="1" flipV="1">
            <a:off x="1459310" y="908448"/>
            <a:ext cx="510381" cy="1073150"/>
          </a:xfrm>
          <a:prstGeom prst="curvedConnector2">
            <a:avLst/>
          </a:prstGeom>
          <a:noFill/>
          <a:ln w="15875">
            <a:solidFill>
              <a:schemeClr val="tx1"/>
            </a:solidFill>
            <a:round/>
            <a:headEnd/>
            <a:tailEnd type="triangle" w="med" len="med"/>
          </a:ln>
          <a:effectLst/>
        </p:spPr>
      </p:cxnSp>
    </p:spTree>
    <p:extLst>
      <p:ext uri="{BB962C8B-B14F-4D97-AF65-F5344CB8AC3E}">
        <p14:creationId xmlns:p14="http://schemas.microsoft.com/office/powerpoint/2010/main" val="40660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33CF55A6-0967-42F8-90D9-6178F44D4943}" type="slidenum">
              <a:rPr lang="en-US" altLang="zh-TW"/>
              <a:pPr/>
              <a:t>27</a:t>
            </a:fld>
            <a:endParaRPr lang="en-US" altLang="zh-TW" sz="1400"/>
          </a:p>
        </p:txBody>
      </p:sp>
      <p:sp>
        <p:nvSpPr>
          <p:cNvPr id="36761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7619"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7620"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7621"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7622" name="AutoShape 6"/>
          <p:cNvCxnSpPr>
            <a:cxnSpLocks noChangeShapeType="1"/>
            <a:stCxn id="367619" idx="7"/>
            <a:endCxn id="3676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7623" name="AutoShape 7"/>
          <p:cNvCxnSpPr>
            <a:cxnSpLocks noChangeShapeType="1"/>
            <a:stCxn id="367619" idx="6"/>
            <a:endCxn id="367621"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7624" name="AutoShape 8"/>
          <p:cNvCxnSpPr>
            <a:cxnSpLocks noChangeShapeType="1"/>
            <a:stCxn id="367620" idx="6"/>
            <a:endCxn id="367626"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7625" name="AutoShape 9"/>
          <p:cNvCxnSpPr>
            <a:cxnSpLocks noChangeShapeType="1"/>
            <a:stCxn id="367620" idx="5"/>
            <a:endCxn id="367621"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7626"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762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7628" name="AutoShape 12"/>
          <p:cNvCxnSpPr>
            <a:cxnSpLocks noChangeShapeType="1"/>
            <a:stCxn id="367631" idx="3"/>
            <a:endCxn id="36762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7629" name="AutoShape 13"/>
          <p:cNvCxnSpPr>
            <a:cxnSpLocks noChangeShapeType="1"/>
            <a:stCxn id="367627" idx="2"/>
            <a:endCxn id="36762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7630" name="AutoShape 14"/>
          <p:cNvCxnSpPr>
            <a:cxnSpLocks noChangeShapeType="1"/>
            <a:stCxn id="367637" idx="0"/>
            <a:endCxn id="36763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763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7632" name="AutoShape 16"/>
          <p:cNvCxnSpPr>
            <a:cxnSpLocks noChangeShapeType="1"/>
            <a:stCxn id="367626" idx="6"/>
            <a:endCxn id="36763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7633" name="AutoShape 17"/>
          <p:cNvCxnSpPr>
            <a:cxnSpLocks noChangeShapeType="1"/>
            <a:stCxn id="367626" idx="5"/>
            <a:endCxn id="36762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7634" name="Oval 18"/>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367635" name="AutoShape 19"/>
          <p:cNvCxnSpPr>
            <a:cxnSpLocks noChangeShapeType="1"/>
            <a:stCxn id="367634" idx="6"/>
            <a:endCxn id="36763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763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763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7638" name="AutoShape 22"/>
          <p:cNvCxnSpPr>
            <a:cxnSpLocks noChangeShapeType="1"/>
            <a:stCxn id="367636" idx="6"/>
            <a:endCxn id="36763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7639" name="AutoShape 23"/>
          <p:cNvCxnSpPr>
            <a:cxnSpLocks noChangeShapeType="1"/>
            <a:stCxn id="367619" idx="5"/>
            <a:endCxn id="367634"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367640" name="AutoShape 24"/>
          <p:cNvCxnSpPr>
            <a:cxnSpLocks noChangeShapeType="1"/>
            <a:stCxn id="367652" idx="7"/>
            <a:endCxn id="367621" idx="3"/>
          </p:cNvCxnSpPr>
          <p:nvPr/>
        </p:nvCxnSpPr>
        <p:spPr bwMode="auto">
          <a:xfrm flipV="1">
            <a:off x="2500313" y="2890838"/>
            <a:ext cx="1117600" cy="1023937"/>
          </a:xfrm>
          <a:prstGeom prst="straightConnector1">
            <a:avLst/>
          </a:prstGeom>
          <a:noFill/>
          <a:ln w="19050">
            <a:solidFill>
              <a:schemeClr val="tx1"/>
            </a:solidFill>
            <a:round/>
            <a:headEnd/>
            <a:tailEnd type="triangle" w="med" len="med"/>
          </a:ln>
          <a:effectLst/>
        </p:spPr>
      </p:cxnSp>
      <p:cxnSp>
        <p:nvCxnSpPr>
          <p:cNvPr id="367641" name="AutoShape 25"/>
          <p:cNvCxnSpPr>
            <a:cxnSpLocks noChangeShapeType="1"/>
            <a:stCxn id="367621" idx="5"/>
            <a:endCxn id="36763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7642" name="AutoShape 26"/>
          <p:cNvCxnSpPr>
            <a:cxnSpLocks noChangeShapeType="1"/>
            <a:stCxn id="367637" idx="1"/>
            <a:endCxn id="36762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7643" name="AutoShape 27"/>
          <p:cNvCxnSpPr>
            <a:cxnSpLocks noChangeShapeType="1"/>
            <a:stCxn id="367636" idx="7"/>
            <a:endCxn id="36762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7644" name="AutoShape 28"/>
          <p:cNvCxnSpPr>
            <a:cxnSpLocks noChangeShapeType="1"/>
            <a:stCxn id="367626" idx="3"/>
            <a:endCxn id="36762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764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764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dirty="0">
                <a:solidFill>
                  <a:schemeClr val="bg1"/>
                </a:solidFill>
                <a:ea typeface="新細明體" pitchFamily="18" charset="-120"/>
              </a:rPr>
              <a:t>Undiscovered</a:t>
            </a:r>
          </a:p>
        </p:txBody>
      </p:sp>
      <p:sp>
        <p:nvSpPr>
          <p:cNvPr id="36764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764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764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a:t>
            </a:r>
          </a:p>
        </p:txBody>
      </p:sp>
      <p:sp>
        <p:nvSpPr>
          <p:cNvPr id="36765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7651" name="AutoShape 35"/>
          <p:cNvCxnSpPr>
            <a:cxnSpLocks noChangeShapeType="1"/>
            <a:stCxn id="367619" idx="5"/>
            <a:endCxn id="367652" idx="1"/>
          </p:cNvCxnSpPr>
          <p:nvPr/>
        </p:nvCxnSpPr>
        <p:spPr bwMode="auto">
          <a:xfrm>
            <a:off x="1433513" y="2890838"/>
            <a:ext cx="889000" cy="1023937"/>
          </a:xfrm>
          <a:prstGeom prst="straightConnector1">
            <a:avLst/>
          </a:prstGeom>
          <a:noFill/>
          <a:ln w="50800">
            <a:solidFill>
              <a:schemeClr val="accent1"/>
            </a:solidFill>
            <a:round/>
            <a:headEnd/>
            <a:tailEnd type="triangle" w="med" len="med"/>
          </a:ln>
          <a:effectLst/>
        </p:spPr>
      </p:cxnSp>
      <p:sp>
        <p:nvSpPr>
          <p:cNvPr id="367652" name="Oval 36"/>
          <p:cNvSpPr>
            <a:spLocks noChangeAspect="1" noChangeArrowheads="1"/>
          </p:cNvSpPr>
          <p:nvPr/>
        </p:nvSpPr>
        <p:spPr bwMode="auto">
          <a:xfrm>
            <a:off x="22860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sp>
        <p:nvSpPr>
          <p:cNvPr id="367653"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7654"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11720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651"/>
                                        </p:tgtEl>
                                        <p:attrNameLst>
                                          <p:attrName>style.visibility</p:attrName>
                                        </p:attrNameLst>
                                      </p:cBhvr>
                                      <p:to>
                                        <p:strVal val="visible"/>
                                      </p:to>
                                    </p:set>
                                    <p:animEffect transition="in" filter="wipe(left)">
                                      <p:cBhvr>
                                        <p:cTn id="7" dur="500"/>
                                        <p:tgtEl>
                                          <p:spTgt spid="36765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7652"/>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52" grpId="0" animBg="1" autoUpdateAnimBg="0"/>
      <p:bldP spid="36765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1CC15A0F-FF12-4DE1-BCB6-F97A8122021E}" type="slidenum">
              <a:rPr lang="en-US" altLang="zh-TW"/>
              <a:pPr/>
              <a:t>28</a:t>
            </a:fld>
            <a:endParaRPr lang="en-US" altLang="zh-TW" sz="1400"/>
          </a:p>
        </p:txBody>
      </p:sp>
      <p:sp>
        <p:nvSpPr>
          <p:cNvPr id="3686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8643"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8644"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8645"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8646" name="AutoShape 6"/>
          <p:cNvCxnSpPr>
            <a:cxnSpLocks noChangeShapeType="1"/>
            <a:stCxn id="368643" idx="7"/>
            <a:endCxn id="3686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8647" name="AutoShape 7"/>
          <p:cNvCxnSpPr>
            <a:cxnSpLocks noChangeShapeType="1"/>
            <a:stCxn id="368643" idx="6"/>
            <a:endCxn id="368645"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8648" name="AutoShape 8"/>
          <p:cNvCxnSpPr>
            <a:cxnSpLocks noChangeShapeType="1"/>
            <a:stCxn id="368644" idx="6"/>
            <a:endCxn id="368650"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8649" name="AutoShape 9"/>
          <p:cNvCxnSpPr>
            <a:cxnSpLocks noChangeShapeType="1"/>
            <a:stCxn id="368644" idx="5"/>
            <a:endCxn id="368645"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8650"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865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8652" name="AutoShape 12"/>
          <p:cNvCxnSpPr>
            <a:cxnSpLocks noChangeShapeType="1"/>
            <a:stCxn id="368655" idx="3"/>
            <a:endCxn id="36865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8653" name="AutoShape 13"/>
          <p:cNvCxnSpPr>
            <a:cxnSpLocks noChangeShapeType="1"/>
            <a:stCxn id="368651" idx="2"/>
            <a:endCxn id="36864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8654" name="AutoShape 14"/>
          <p:cNvCxnSpPr>
            <a:cxnSpLocks noChangeShapeType="1"/>
            <a:stCxn id="368661" idx="0"/>
            <a:endCxn id="36865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865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8656" name="AutoShape 16"/>
          <p:cNvCxnSpPr>
            <a:cxnSpLocks noChangeShapeType="1"/>
            <a:stCxn id="368650" idx="6"/>
            <a:endCxn id="36865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8657" name="AutoShape 17"/>
          <p:cNvCxnSpPr>
            <a:cxnSpLocks noChangeShapeType="1"/>
            <a:stCxn id="368650" idx="5"/>
            <a:endCxn id="36865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8658"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8659" name="AutoShape 19"/>
          <p:cNvCxnSpPr>
            <a:cxnSpLocks noChangeShapeType="1"/>
            <a:stCxn id="368658" idx="6"/>
            <a:endCxn id="368660"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8660"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866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8662" name="AutoShape 22"/>
          <p:cNvCxnSpPr>
            <a:cxnSpLocks noChangeShapeType="1"/>
            <a:stCxn id="368660" idx="6"/>
            <a:endCxn id="36866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8663" name="AutoShape 23"/>
          <p:cNvCxnSpPr>
            <a:cxnSpLocks noChangeShapeType="1"/>
            <a:stCxn id="368643" idx="5"/>
            <a:endCxn id="3686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8664" name="AutoShape 24"/>
          <p:cNvCxnSpPr>
            <a:cxnSpLocks noChangeShapeType="1"/>
            <a:stCxn id="368658" idx="7"/>
            <a:endCxn id="368645"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8665" name="AutoShape 25"/>
          <p:cNvCxnSpPr>
            <a:cxnSpLocks noChangeShapeType="1"/>
            <a:stCxn id="368645" idx="5"/>
            <a:endCxn id="368660"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8666" name="AutoShape 26"/>
          <p:cNvCxnSpPr>
            <a:cxnSpLocks noChangeShapeType="1"/>
            <a:stCxn id="368661" idx="1"/>
            <a:endCxn id="36865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8667" name="AutoShape 27"/>
          <p:cNvCxnSpPr>
            <a:cxnSpLocks noChangeShapeType="1"/>
            <a:stCxn id="368660" idx="7"/>
            <a:endCxn id="36865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8668" name="AutoShape 28"/>
          <p:cNvCxnSpPr>
            <a:cxnSpLocks noChangeShapeType="1"/>
            <a:stCxn id="368650" idx="3"/>
            <a:endCxn id="36864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86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8670"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8671"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8672"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86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3  </a:t>
            </a:r>
          </a:p>
        </p:txBody>
      </p:sp>
      <p:sp>
        <p:nvSpPr>
          <p:cNvPr id="368674"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8675" name="AutoShape 35"/>
          <p:cNvCxnSpPr>
            <a:cxnSpLocks noChangeShapeType="1"/>
            <a:stCxn id="368643" idx="6"/>
            <a:endCxn id="368645" idx="2"/>
          </p:cNvCxnSpPr>
          <p:nvPr/>
        </p:nvCxnSpPr>
        <p:spPr bwMode="auto">
          <a:xfrm>
            <a:off x="1477963" y="2794000"/>
            <a:ext cx="2095500" cy="0"/>
          </a:xfrm>
          <a:prstGeom prst="straightConnector1">
            <a:avLst/>
          </a:prstGeom>
          <a:noFill/>
          <a:ln w="50800">
            <a:solidFill>
              <a:schemeClr val="accent1"/>
            </a:solidFill>
            <a:round/>
            <a:headEnd/>
            <a:tailEnd type="triangle" w="med" len="med"/>
          </a:ln>
          <a:effectLst/>
        </p:spPr>
      </p:cxnSp>
      <p:sp>
        <p:nvSpPr>
          <p:cNvPr id="368676" name="Oval 36"/>
          <p:cNvSpPr>
            <a:spLocks noChangeAspect="1" noChangeArrowheads="1"/>
          </p:cNvSpPr>
          <p:nvPr/>
        </p:nvSpPr>
        <p:spPr bwMode="auto">
          <a:xfrm>
            <a:off x="35814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sp>
        <p:nvSpPr>
          <p:cNvPr id="368677"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78"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80" name="Text Box 40"/>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33088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75"/>
                                        </p:tgtEl>
                                        <p:attrNameLst>
                                          <p:attrName>style.visibility</p:attrName>
                                        </p:attrNameLst>
                                      </p:cBhvr>
                                      <p:to>
                                        <p:strVal val="visible"/>
                                      </p:to>
                                    </p:set>
                                    <p:animEffect transition="in" filter="wipe(left)">
                                      <p:cBhvr>
                                        <p:cTn id="7" dur="500"/>
                                        <p:tgtEl>
                                          <p:spTgt spid="36867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867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6" grpId="0" animBg="1" autoUpdateAnimBg="0"/>
      <p:bldP spid="36868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投影片編號版面配置區 2"/>
          <p:cNvSpPr>
            <a:spLocks noGrp="1"/>
          </p:cNvSpPr>
          <p:nvPr>
            <p:ph type="sldNum" sz="quarter" idx="4294967295"/>
          </p:nvPr>
        </p:nvSpPr>
        <p:spPr>
          <a:xfrm>
            <a:off x="7239000" y="6629400"/>
            <a:ext cx="1905000" cy="228600"/>
          </a:xfrm>
          <a:prstGeom prst="rect">
            <a:avLst/>
          </a:prstGeom>
        </p:spPr>
        <p:txBody>
          <a:bodyPr/>
          <a:lstStyle/>
          <a:p>
            <a:fld id="{C14B8439-64A3-4274-A130-D044EF383F30}" type="slidenum">
              <a:rPr lang="en-US" altLang="zh-TW"/>
              <a:pPr/>
              <a:t>29</a:t>
            </a:fld>
            <a:endParaRPr lang="en-US" altLang="zh-TW" sz="1400"/>
          </a:p>
        </p:txBody>
      </p:sp>
      <p:sp>
        <p:nvSpPr>
          <p:cNvPr id="3696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96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9668"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966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69670" name="AutoShape 6"/>
          <p:cNvCxnSpPr>
            <a:cxnSpLocks noChangeShapeType="1"/>
            <a:stCxn id="369667" idx="7"/>
            <a:endCxn id="3696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9671" name="AutoShape 7"/>
          <p:cNvCxnSpPr>
            <a:cxnSpLocks noChangeShapeType="1"/>
            <a:stCxn id="369667" idx="6"/>
            <a:endCxn id="3696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69672" name="AutoShape 8"/>
          <p:cNvCxnSpPr>
            <a:cxnSpLocks noChangeShapeType="1"/>
            <a:stCxn id="369668" idx="6"/>
            <a:endCxn id="369674"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9673" name="AutoShape 9"/>
          <p:cNvCxnSpPr>
            <a:cxnSpLocks noChangeShapeType="1"/>
            <a:stCxn id="369668" idx="5"/>
            <a:endCxn id="369669"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9674"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967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9676" name="AutoShape 12"/>
          <p:cNvCxnSpPr>
            <a:cxnSpLocks noChangeShapeType="1"/>
            <a:stCxn id="369679" idx="3"/>
            <a:endCxn id="36967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9677" name="AutoShape 13"/>
          <p:cNvCxnSpPr>
            <a:cxnSpLocks noChangeShapeType="1"/>
            <a:stCxn id="369675" idx="2"/>
            <a:endCxn id="36966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9678" name="AutoShape 14"/>
          <p:cNvCxnSpPr>
            <a:cxnSpLocks noChangeShapeType="1"/>
            <a:stCxn id="369685" idx="0"/>
            <a:endCxn id="36967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967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9680" name="AutoShape 16"/>
          <p:cNvCxnSpPr>
            <a:cxnSpLocks noChangeShapeType="1"/>
            <a:stCxn id="369674" idx="6"/>
            <a:endCxn id="36967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9681" name="AutoShape 17"/>
          <p:cNvCxnSpPr>
            <a:cxnSpLocks noChangeShapeType="1"/>
            <a:stCxn id="369674" idx="5"/>
            <a:endCxn id="36967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9682"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9683" name="AutoShape 19"/>
          <p:cNvCxnSpPr>
            <a:cxnSpLocks noChangeShapeType="1"/>
            <a:stCxn id="369682" idx="6"/>
            <a:endCxn id="36968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968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968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9686" name="AutoShape 22"/>
          <p:cNvCxnSpPr>
            <a:cxnSpLocks noChangeShapeType="1"/>
            <a:stCxn id="369684" idx="6"/>
            <a:endCxn id="36968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9687" name="AutoShape 23"/>
          <p:cNvCxnSpPr>
            <a:cxnSpLocks noChangeShapeType="1"/>
            <a:stCxn id="369667" idx="5"/>
            <a:endCxn id="3696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9688" name="AutoShape 24"/>
          <p:cNvCxnSpPr>
            <a:cxnSpLocks noChangeShapeType="1"/>
            <a:stCxn id="369682" idx="7"/>
            <a:endCxn id="36966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9689" name="AutoShape 25"/>
          <p:cNvCxnSpPr>
            <a:cxnSpLocks noChangeShapeType="1"/>
            <a:stCxn id="369669" idx="5"/>
            <a:endCxn id="36968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9690" name="AutoShape 26"/>
          <p:cNvCxnSpPr>
            <a:cxnSpLocks noChangeShapeType="1"/>
            <a:stCxn id="369685" idx="1"/>
            <a:endCxn id="36967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9691" name="AutoShape 27"/>
          <p:cNvCxnSpPr>
            <a:cxnSpLocks noChangeShapeType="1"/>
            <a:stCxn id="369684" idx="7"/>
            <a:endCxn id="36967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9692" name="AutoShape 28"/>
          <p:cNvCxnSpPr>
            <a:cxnSpLocks noChangeShapeType="1"/>
            <a:stCxn id="369674" idx="3"/>
            <a:endCxn id="36966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96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969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969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969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969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6969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69701"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9702"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chemeClr val="bg1"/>
                </a:solidFill>
                <a:ea typeface="新細明體" pitchFamily="18" charset="-120"/>
              </a:rPr>
              <a:t>1</a:t>
            </a:r>
          </a:p>
        </p:txBody>
      </p:sp>
      <p:sp>
        <p:nvSpPr>
          <p:cNvPr id="369703"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202086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A225D-6B09-0D44-BB7D-64074E4953E3}"/>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604B328-D430-F34C-BA93-61F3C7D77EA0}"/>
              </a:ext>
            </a:extLst>
          </p:cNvPr>
          <p:cNvSpPr>
            <a:spLocks noGrp="1"/>
          </p:cNvSpPr>
          <p:nvPr>
            <p:ph type="title"/>
          </p:nvPr>
        </p:nvSpPr>
        <p:spPr/>
        <p:txBody>
          <a:bodyPr/>
          <a:lstStyle/>
          <a:p>
            <a:r>
              <a:rPr lang="en-US" dirty="0"/>
              <a:t>Definition of Graph</a:t>
            </a:r>
          </a:p>
        </p:txBody>
      </p:sp>
      <p:sp>
        <p:nvSpPr>
          <p:cNvPr id="4" name="Content Placeholder 3">
            <a:extLst>
              <a:ext uri="{FF2B5EF4-FFF2-40B4-BE49-F238E27FC236}">
                <a16:creationId xmlns:a16="http://schemas.microsoft.com/office/drawing/2014/main" id="{A8074EC3-08DD-1244-BE4D-D95E4F197A80}"/>
              </a:ext>
            </a:extLst>
          </p:cNvPr>
          <p:cNvSpPr>
            <a:spLocks noGrp="1"/>
          </p:cNvSpPr>
          <p:nvPr>
            <p:ph idx="1"/>
          </p:nvPr>
        </p:nvSpPr>
        <p:spPr/>
        <p:txBody>
          <a:bodyPr/>
          <a:lstStyle/>
          <a:p>
            <a:r>
              <a:rPr lang="en-US" altLang="zh-TW" dirty="0"/>
              <a:t>Undirected Graph – G1, G2</a:t>
            </a:r>
            <a:endParaRPr lang="en-US" altLang="zh-TW" dirty="0">
              <a:solidFill>
                <a:schemeClr val="accent5">
                  <a:lumMod val="75000"/>
                </a:schemeClr>
              </a:solidFill>
            </a:endParaRPr>
          </a:p>
          <a:p>
            <a:r>
              <a:rPr lang="en-US" altLang="zh-TW" dirty="0"/>
              <a:t>Directed Graph – G3</a:t>
            </a:r>
          </a:p>
          <a:p>
            <a:pPr lvl="1"/>
            <a:r>
              <a:rPr lang="en-US" altLang="zh-TW" dirty="0"/>
              <a:t>Indegree and outdegree</a:t>
            </a:r>
          </a:p>
          <a:p>
            <a:endParaRPr lang="en-US" dirty="0"/>
          </a:p>
        </p:txBody>
      </p:sp>
      <p:sp>
        <p:nvSpPr>
          <p:cNvPr id="6" name="Oval 4">
            <a:extLst>
              <a:ext uri="{FF2B5EF4-FFF2-40B4-BE49-F238E27FC236}">
                <a16:creationId xmlns:a16="http://schemas.microsoft.com/office/drawing/2014/main" id="{27CA66FA-32C6-FE40-92AB-FB15F53FC909}"/>
              </a:ext>
            </a:extLst>
          </p:cNvPr>
          <p:cNvSpPr>
            <a:spLocks noChangeArrowheads="1"/>
          </p:cNvSpPr>
          <p:nvPr/>
        </p:nvSpPr>
        <p:spPr bwMode="auto">
          <a:xfrm>
            <a:off x="2375074" y="336654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D42015CA-964E-A044-BD42-5330761E1065}"/>
              </a:ext>
            </a:extLst>
          </p:cNvPr>
          <p:cNvSpPr>
            <a:spLocks noChangeArrowheads="1"/>
          </p:cNvSpPr>
          <p:nvPr/>
        </p:nvSpPr>
        <p:spPr bwMode="auto">
          <a:xfrm>
            <a:off x="281639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6">
            <a:extLst>
              <a:ext uri="{FF2B5EF4-FFF2-40B4-BE49-F238E27FC236}">
                <a16:creationId xmlns:a16="http://schemas.microsoft.com/office/drawing/2014/main" id="{288AB37E-3AF2-0840-B389-F21724402305}"/>
              </a:ext>
            </a:extLst>
          </p:cNvPr>
          <p:cNvSpPr>
            <a:spLocks noChangeArrowheads="1"/>
          </p:cNvSpPr>
          <p:nvPr/>
        </p:nvSpPr>
        <p:spPr bwMode="auto">
          <a:xfrm>
            <a:off x="2365549" y="463336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7">
            <a:extLst>
              <a:ext uri="{FF2B5EF4-FFF2-40B4-BE49-F238E27FC236}">
                <a16:creationId xmlns:a16="http://schemas.microsoft.com/office/drawing/2014/main" id="{B72617AC-3BBD-CE4A-A423-E4A7842AEB11}"/>
              </a:ext>
            </a:extLst>
          </p:cNvPr>
          <p:cNvSpPr>
            <a:spLocks noChangeArrowheads="1"/>
          </p:cNvSpPr>
          <p:nvPr/>
        </p:nvSpPr>
        <p:spPr bwMode="auto">
          <a:xfrm>
            <a:off x="193374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8">
            <a:extLst>
              <a:ext uri="{FF2B5EF4-FFF2-40B4-BE49-F238E27FC236}">
                <a16:creationId xmlns:a16="http://schemas.microsoft.com/office/drawing/2014/main" id="{798B51CA-66F8-3443-B1DB-5C0520E21B0A}"/>
              </a:ext>
            </a:extLst>
          </p:cNvPr>
          <p:cNvSpPr>
            <a:spLocks noChangeShapeType="1"/>
          </p:cNvSpPr>
          <p:nvPr/>
        </p:nvSpPr>
        <p:spPr bwMode="auto">
          <a:xfrm>
            <a:off x="2711624" y="3741193"/>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B65F6808-8F26-FD47-8845-E69738E7784C}"/>
              </a:ext>
            </a:extLst>
          </p:cNvPr>
          <p:cNvSpPr>
            <a:spLocks noChangeShapeType="1"/>
          </p:cNvSpPr>
          <p:nvPr/>
        </p:nvSpPr>
        <p:spPr bwMode="auto">
          <a:xfrm flipV="1">
            <a:off x="2689399" y="4428581"/>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1C9E9D17-6CE1-F044-9EA1-3E240F416FE5}"/>
              </a:ext>
            </a:extLst>
          </p:cNvPr>
          <p:cNvSpPr>
            <a:spLocks noChangeShapeType="1"/>
          </p:cNvSpPr>
          <p:nvPr/>
        </p:nvSpPr>
        <p:spPr bwMode="auto">
          <a:xfrm>
            <a:off x="2205212" y="4446043"/>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F3EB7920-D482-C641-B942-DD913FB32802}"/>
              </a:ext>
            </a:extLst>
          </p:cNvPr>
          <p:cNvSpPr>
            <a:spLocks noChangeShapeType="1"/>
          </p:cNvSpPr>
          <p:nvPr/>
        </p:nvSpPr>
        <p:spPr bwMode="auto">
          <a:xfrm flipV="1">
            <a:off x="2182987" y="3690393"/>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3213111A-3D9B-724F-B508-EEC615C54020}"/>
              </a:ext>
            </a:extLst>
          </p:cNvPr>
          <p:cNvSpPr>
            <a:spLocks noChangeShapeType="1"/>
          </p:cNvSpPr>
          <p:nvPr/>
        </p:nvSpPr>
        <p:spPr bwMode="auto">
          <a:xfrm>
            <a:off x="2309987" y="4246018"/>
            <a:ext cx="506412" cy="1588"/>
          </a:xfrm>
          <a:prstGeom prst="line">
            <a:avLst/>
          </a:prstGeom>
          <a:noFill/>
          <a:ln w="3175">
            <a:solidFill>
              <a:schemeClr val="tx1"/>
            </a:solidFill>
            <a:round/>
            <a:headEnd/>
            <a:tailEnd/>
          </a:ln>
          <a:effectLst/>
        </p:spPr>
        <p:txBody>
          <a:bodyPr/>
          <a:lstStyle/>
          <a:p>
            <a:endParaRPr lang="zh-TW" altLang="en-US"/>
          </a:p>
        </p:txBody>
      </p:sp>
      <p:sp>
        <p:nvSpPr>
          <p:cNvPr id="15" name="Line 13">
            <a:extLst>
              <a:ext uri="{FF2B5EF4-FFF2-40B4-BE49-F238E27FC236}">
                <a16:creationId xmlns:a16="http://schemas.microsoft.com/office/drawing/2014/main" id="{BD79218F-ABB3-2F40-9C61-46651832060D}"/>
              </a:ext>
            </a:extLst>
          </p:cNvPr>
          <p:cNvSpPr>
            <a:spLocks noChangeShapeType="1"/>
          </p:cNvSpPr>
          <p:nvPr/>
        </p:nvSpPr>
        <p:spPr bwMode="auto">
          <a:xfrm>
            <a:off x="2557637" y="3828506"/>
            <a:ext cx="0" cy="782637"/>
          </a:xfrm>
          <a:prstGeom prst="line">
            <a:avLst/>
          </a:prstGeom>
          <a:noFill/>
          <a:ln w="3175">
            <a:solidFill>
              <a:schemeClr val="tx1"/>
            </a:solidFill>
            <a:round/>
            <a:headEnd/>
            <a:tailEnd/>
          </a:ln>
          <a:effectLst/>
        </p:spPr>
        <p:txBody>
          <a:bodyPr/>
          <a:lstStyle/>
          <a:p>
            <a:endParaRPr lang="zh-TW" altLang="en-US"/>
          </a:p>
        </p:txBody>
      </p:sp>
      <p:sp>
        <p:nvSpPr>
          <p:cNvPr id="16" name="Oval 14">
            <a:extLst>
              <a:ext uri="{FF2B5EF4-FFF2-40B4-BE49-F238E27FC236}">
                <a16:creationId xmlns:a16="http://schemas.microsoft.com/office/drawing/2014/main" id="{3ECB7C66-0FF7-3544-B5D9-6FC010229733}"/>
              </a:ext>
            </a:extLst>
          </p:cNvPr>
          <p:cNvSpPr>
            <a:spLocks noChangeArrowheads="1"/>
          </p:cNvSpPr>
          <p:nvPr/>
        </p:nvSpPr>
        <p:spPr bwMode="auto">
          <a:xfrm>
            <a:off x="4364212" y="33665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C2A2390F-D195-444B-869A-128E849A09C7}"/>
              </a:ext>
            </a:extLst>
          </p:cNvPr>
          <p:cNvSpPr>
            <a:spLocks noChangeArrowheads="1"/>
          </p:cNvSpPr>
          <p:nvPr/>
        </p:nvSpPr>
        <p:spPr bwMode="auto">
          <a:xfrm>
            <a:off x="3705399"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8" name="Oval 16">
            <a:extLst>
              <a:ext uri="{FF2B5EF4-FFF2-40B4-BE49-F238E27FC236}">
                <a16:creationId xmlns:a16="http://schemas.microsoft.com/office/drawing/2014/main" id="{B37F461B-5A6F-2D4B-B2E0-560E9214A7D3}"/>
              </a:ext>
            </a:extLst>
          </p:cNvPr>
          <p:cNvSpPr>
            <a:spLocks noChangeArrowheads="1"/>
          </p:cNvSpPr>
          <p:nvPr/>
        </p:nvSpPr>
        <p:spPr bwMode="auto">
          <a:xfrm>
            <a:off x="3408537" y="45222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8FE49C63-4981-EE4E-9972-E53555AD4B5E}"/>
              </a:ext>
            </a:extLst>
          </p:cNvPr>
          <p:cNvSpPr>
            <a:spLocks noChangeArrowheads="1"/>
          </p:cNvSpPr>
          <p:nvPr/>
        </p:nvSpPr>
        <p:spPr bwMode="auto">
          <a:xfrm>
            <a:off x="3941937" y="450001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5</a:t>
            </a:r>
            <a:endParaRPr lang="en-US" altLang="zh-TW"/>
          </a:p>
        </p:txBody>
      </p:sp>
      <p:sp>
        <p:nvSpPr>
          <p:cNvPr id="20" name="Oval 18">
            <a:extLst>
              <a:ext uri="{FF2B5EF4-FFF2-40B4-BE49-F238E27FC236}">
                <a16:creationId xmlns:a16="http://schemas.microsoft.com/office/drawing/2014/main" id="{8798BE7D-5632-744B-9A01-8EDC90D2C0F9}"/>
              </a:ext>
            </a:extLst>
          </p:cNvPr>
          <p:cNvSpPr>
            <a:spLocks noChangeArrowheads="1"/>
          </p:cNvSpPr>
          <p:nvPr/>
        </p:nvSpPr>
        <p:spPr bwMode="auto">
          <a:xfrm>
            <a:off x="4688062" y="456986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6</a:t>
            </a:r>
            <a:endParaRPr lang="en-US" altLang="zh-TW"/>
          </a:p>
        </p:txBody>
      </p:sp>
      <p:sp>
        <p:nvSpPr>
          <p:cNvPr id="21" name="Oval 19">
            <a:extLst>
              <a:ext uri="{FF2B5EF4-FFF2-40B4-BE49-F238E27FC236}">
                <a16:creationId xmlns:a16="http://schemas.microsoft.com/office/drawing/2014/main" id="{065648FB-4D20-F44F-A266-BA873B4A08E1}"/>
              </a:ext>
            </a:extLst>
          </p:cNvPr>
          <p:cNvSpPr>
            <a:spLocks noChangeArrowheads="1"/>
          </p:cNvSpPr>
          <p:nvPr/>
        </p:nvSpPr>
        <p:spPr bwMode="auto">
          <a:xfrm>
            <a:off x="4902374"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2" name="Oval 20">
            <a:extLst>
              <a:ext uri="{FF2B5EF4-FFF2-40B4-BE49-F238E27FC236}">
                <a16:creationId xmlns:a16="http://schemas.microsoft.com/office/drawing/2014/main" id="{67055276-0613-7F41-BCC1-A0A53FB0EA48}"/>
              </a:ext>
            </a:extLst>
          </p:cNvPr>
          <p:cNvSpPr>
            <a:spLocks noChangeArrowheads="1"/>
          </p:cNvSpPr>
          <p:nvPr/>
        </p:nvSpPr>
        <p:spPr bwMode="auto">
          <a:xfrm>
            <a:off x="5286549" y="457463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7</a:t>
            </a:r>
            <a:endParaRPr lang="en-US" altLang="zh-TW"/>
          </a:p>
        </p:txBody>
      </p:sp>
      <p:sp>
        <p:nvSpPr>
          <p:cNvPr id="23" name="Line 21">
            <a:extLst>
              <a:ext uri="{FF2B5EF4-FFF2-40B4-BE49-F238E27FC236}">
                <a16:creationId xmlns:a16="http://schemas.microsoft.com/office/drawing/2014/main" id="{C1DD66A8-BC6B-3540-8DA1-C706AAEEFEDA}"/>
              </a:ext>
            </a:extLst>
          </p:cNvPr>
          <p:cNvSpPr>
            <a:spLocks noChangeShapeType="1"/>
          </p:cNvSpPr>
          <p:nvPr/>
        </p:nvSpPr>
        <p:spPr bwMode="auto">
          <a:xfrm flipV="1">
            <a:off x="3980037" y="3691981"/>
            <a:ext cx="379412" cy="2444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58FBA2F0-08BE-8F45-A7A2-91806D522866}"/>
              </a:ext>
            </a:extLst>
          </p:cNvPr>
          <p:cNvSpPr>
            <a:spLocks noChangeShapeType="1"/>
          </p:cNvSpPr>
          <p:nvPr/>
        </p:nvSpPr>
        <p:spPr bwMode="auto">
          <a:xfrm>
            <a:off x="4726162" y="3684043"/>
            <a:ext cx="246062" cy="277813"/>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30C91921-A915-AD46-99D9-24250A066384}"/>
              </a:ext>
            </a:extLst>
          </p:cNvPr>
          <p:cNvSpPr>
            <a:spLocks noChangeShapeType="1"/>
          </p:cNvSpPr>
          <p:nvPr/>
        </p:nvSpPr>
        <p:spPr bwMode="auto">
          <a:xfrm>
            <a:off x="3986387" y="4369843"/>
            <a:ext cx="63500" cy="139700"/>
          </a:xfrm>
          <a:prstGeom prst="line">
            <a:avLst/>
          </a:prstGeom>
          <a:noFill/>
          <a:ln w="3175">
            <a:solidFill>
              <a:schemeClr val="tx1"/>
            </a:solidFill>
            <a:round/>
            <a:headEnd/>
            <a:tailEnd/>
          </a:ln>
          <a:effectLst/>
        </p:spPr>
        <p:txBody>
          <a:bodyPr/>
          <a:lstStyle/>
          <a:p>
            <a:endParaRPr lang="zh-TW" altLang="en-US"/>
          </a:p>
        </p:txBody>
      </p:sp>
      <p:sp>
        <p:nvSpPr>
          <p:cNvPr id="26" name="Line 24">
            <a:extLst>
              <a:ext uri="{FF2B5EF4-FFF2-40B4-BE49-F238E27FC236}">
                <a16:creationId xmlns:a16="http://schemas.microsoft.com/office/drawing/2014/main" id="{731AED5A-C179-F547-A1C0-D1EC455181D0}"/>
              </a:ext>
            </a:extLst>
          </p:cNvPr>
          <p:cNvSpPr>
            <a:spLocks noChangeShapeType="1"/>
          </p:cNvSpPr>
          <p:nvPr/>
        </p:nvSpPr>
        <p:spPr bwMode="auto">
          <a:xfrm flipH="1">
            <a:off x="3679999" y="4344443"/>
            <a:ext cx="80963" cy="174625"/>
          </a:xfrm>
          <a:prstGeom prst="line">
            <a:avLst/>
          </a:prstGeom>
          <a:noFill/>
          <a:ln w="3175">
            <a:solidFill>
              <a:schemeClr val="tx1"/>
            </a:solidFill>
            <a:round/>
            <a:headEnd/>
            <a:tailEnd/>
          </a:ln>
          <a:effectLst/>
        </p:spPr>
        <p:txBody>
          <a:bodyPr/>
          <a:lstStyle/>
          <a:p>
            <a:endParaRPr lang="zh-TW" altLang="en-US"/>
          </a:p>
        </p:txBody>
      </p:sp>
      <p:sp>
        <p:nvSpPr>
          <p:cNvPr id="27" name="Line 25">
            <a:extLst>
              <a:ext uri="{FF2B5EF4-FFF2-40B4-BE49-F238E27FC236}">
                <a16:creationId xmlns:a16="http://schemas.microsoft.com/office/drawing/2014/main" id="{712CB7CC-1835-1A4C-8EFC-B41FDBA45EB1}"/>
              </a:ext>
            </a:extLst>
          </p:cNvPr>
          <p:cNvSpPr>
            <a:spLocks noChangeShapeType="1"/>
          </p:cNvSpPr>
          <p:nvPr/>
        </p:nvSpPr>
        <p:spPr bwMode="auto">
          <a:xfrm>
            <a:off x="5240512" y="4311106"/>
            <a:ext cx="196850" cy="242887"/>
          </a:xfrm>
          <a:prstGeom prst="line">
            <a:avLst/>
          </a:prstGeom>
          <a:noFill/>
          <a:ln w="3175">
            <a:solidFill>
              <a:schemeClr val="tx1"/>
            </a:solidFill>
            <a:round/>
            <a:headEnd/>
            <a:tailEnd/>
          </a:ln>
          <a:effectLst/>
        </p:spPr>
        <p:txBody>
          <a:bodyPr/>
          <a:lstStyle/>
          <a:p>
            <a:endParaRPr lang="zh-TW" altLang="en-US"/>
          </a:p>
        </p:txBody>
      </p:sp>
      <p:sp>
        <p:nvSpPr>
          <p:cNvPr id="28" name="Line 26">
            <a:extLst>
              <a:ext uri="{FF2B5EF4-FFF2-40B4-BE49-F238E27FC236}">
                <a16:creationId xmlns:a16="http://schemas.microsoft.com/office/drawing/2014/main" id="{52599BEC-F77D-6C42-BFA7-F234A1BA6067}"/>
              </a:ext>
            </a:extLst>
          </p:cNvPr>
          <p:cNvSpPr>
            <a:spLocks noChangeShapeType="1"/>
          </p:cNvSpPr>
          <p:nvPr/>
        </p:nvSpPr>
        <p:spPr bwMode="auto">
          <a:xfrm flipH="1">
            <a:off x="4916662" y="4379368"/>
            <a:ext cx="84137" cy="180975"/>
          </a:xfrm>
          <a:prstGeom prst="line">
            <a:avLst/>
          </a:prstGeom>
          <a:noFill/>
          <a:ln w="3175">
            <a:solidFill>
              <a:schemeClr val="tx1"/>
            </a:solidFill>
            <a:round/>
            <a:headEnd/>
            <a:tailEnd/>
          </a:ln>
          <a:effectLst/>
        </p:spPr>
        <p:txBody>
          <a:bodyPr/>
          <a:lstStyle/>
          <a:p>
            <a:endParaRPr lang="zh-TW" altLang="en-US"/>
          </a:p>
        </p:txBody>
      </p:sp>
      <p:sp>
        <p:nvSpPr>
          <p:cNvPr id="29" name="Oval 27">
            <a:extLst>
              <a:ext uri="{FF2B5EF4-FFF2-40B4-BE49-F238E27FC236}">
                <a16:creationId xmlns:a16="http://schemas.microsoft.com/office/drawing/2014/main" id="{D4ECDD72-E7E7-4B4F-957D-61CF2A04D3C1}"/>
              </a:ext>
            </a:extLst>
          </p:cNvPr>
          <p:cNvSpPr>
            <a:spLocks noChangeArrowheads="1"/>
          </p:cNvSpPr>
          <p:nvPr/>
        </p:nvSpPr>
        <p:spPr bwMode="auto">
          <a:xfrm rot="21569915">
            <a:off x="6200949" y="31554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0" name="Oval 28">
            <a:extLst>
              <a:ext uri="{FF2B5EF4-FFF2-40B4-BE49-F238E27FC236}">
                <a16:creationId xmlns:a16="http://schemas.microsoft.com/office/drawing/2014/main" id="{79BF792D-15DF-6946-8F2D-D624FCF9766E}"/>
              </a:ext>
            </a:extLst>
          </p:cNvPr>
          <p:cNvSpPr>
            <a:spLocks noChangeArrowheads="1"/>
          </p:cNvSpPr>
          <p:nvPr/>
        </p:nvSpPr>
        <p:spPr bwMode="auto">
          <a:xfrm rot="21569915">
            <a:off x="6205712" y="39682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1" name="Oval 29">
            <a:extLst>
              <a:ext uri="{FF2B5EF4-FFF2-40B4-BE49-F238E27FC236}">
                <a16:creationId xmlns:a16="http://schemas.microsoft.com/office/drawing/2014/main" id="{9872092C-47B2-764C-9859-54D379C594D1}"/>
              </a:ext>
            </a:extLst>
          </p:cNvPr>
          <p:cNvSpPr>
            <a:spLocks noChangeArrowheads="1"/>
          </p:cNvSpPr>
          <p:nvPr/>
        </p:nvSpPr>
        <p:spPr bwMode="auto">
          <a:xfrm rot="21569915">
            <a:off x="6205712" y="4782593"/>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2" name="Line 30">
            <a:extLst>
              <a:ext uri="{FF2B5EF4-FFF2-40B4-BE49-F238E27FC236}">
                <a16:creationId xmlns:a16="http://schemas.microsoft.com/office/drawing/2014/main" id="{BBC39A4E-0112-F34D-AA6F-F34054A20738}"/>
              </a:ext>
            </a:extLst>
          </p:cNvPr>
          <p:cNvSpPr>
            <a:spLocks noChangeShapeType="1"/>
          </p:cNvSpPr>
          <p:nvPr/>
        </p:nvSpPr>
        <p:spPr bwMode="auto">
          <a:xfrm rot="21569915">
            <a:off x="6378749" y="3614193"/>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3" name="Arc 31">
            <a:extLst>
              <a:ext uri="{FF2B5EF4-FFF2-40B4-BE49-F238E27FC236}">
                <a16:creationId xmlns:a16="http://schemas.microsoft.com/office/drawing/2014/main" id="{B90047B7-F14C-E649-B871-28320BCA09D5}"/>
              </a:ext>
            </a:extLst>
          </p:cNvPr>
          <p:cNvSpPr>
            <a:spLocks/>
          </p:cNvSpPr>
          <p:nvPr/>
        </p:nvSpPr>
        <p:spPr bwMode="auto">
          <a:xfrm rot="19600668" flipH="1">
            <a:off x="6016799" y="4344443"/>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4" name="Arc 32">
            <a:extLst>
              <a:ext uri="{FF2B5EF4-FFF2-40B4-BE49-F238E27FC236}">
                <a16:creationId xmlns:a16="http://schemas.microsoft.com/office/drawing/2014/main" id="{9168E482-43AF-334C-B13C-2D867B005585}"/>
              </a:ext>
            </a:extLst>
          </p:cNvPr>
          <p:cNvSpPr>
            <a:spLocks/>
          </p:cNvSpPr>
          <p:nvPr/>
        </p:nvSpPr>
        <p:spPr bwMode="auto">
          <a:xfrm rot="19600668" flipV="1">
            <a:off x="6451774" y="4336506"/>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5" name="Rectangle 33">
            <a:extLst>
              <a:ext uri="{FF2B5EF4-FFF2-40B4-BE49-F238E27FC236}">
                <a16:creationId xmlns:a16="http://schemas.microsoft.com/office/drawing/2014/main" id="{0B710AA4-FACA-C244-8A9A-AC03F7A3C400}"/>
              </a:ext>
            </a:extLst>
          </p:cNvPr>
          <p:cNvSpPr>
            <a:spLocks noChangeArrowheads="1"/>
          </p:cNvSpPr>
          <p:nvPr/>
        </p:nvSpPr>
        <p:spPr bwMode="auto">
          <a:xfrm>
            <a:off x="229252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
        <p:nvSpPr>
          <p:cNvPr id="36" name="Rectangle 34">
            <a:extLst>
              <a:ext uri="{FF2B5EF4-FFF2-40B4-BE49-F238E27FC236}">
                <a16:creationId xmlns:a16="http://schemas.microsoft.com/office/drawing/2014/main" id="{D34A25E8-8737-7B47-A2DF-D3CF97AC9BF3}"/>
              </a:ext>
            </a:extLst>
          </p:cNvPr>
          <p:cNvSpPr>
            <a:spLocks noChangeArrowheads="1"/>
          </p:cNvSpPr>
          <p:nvPr/>
        </p:nvSpPr>
        <p:spPr bwMode="auto">
          <a:xfrm>
            <a:off x="422927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G2 </a:t>
            </a:r>
          </a:p>
        </p:txBody>
      </p:sp>
      <p:sp>
        <p:nvSpPr>
          <p:cNvPr id="37" name="Rectangle 35">
            <a:extLst>
              <a:ext uri="{FF2B5EF4-FFF2-40B4-BE49-F238E27FC236}">
                <a16:creationId xmlns:a16="http://schemas.microsoft.com/office/drawing/2014/main" id="{E766197B-00EA-854E-8C30-88E6362F4214}"/>
              </a:ext>
            </a:extLst>
          </p:cNvPr>
          <p:cNvSpPr>
            <a:spLocks noChangeArrowheads="1"/>
          </p:cNvSpPr>
          <p:nvPr/>
        </p:nvSpPr>
        <p:spPr bwMode="auto">
          <a:xfrm>
            <a:off x="6108874" y="5225506"/>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Tree>
    <p:extLst>
      <p:ext uri="{BB962C8B-B14F-4D97-AF65-F5344CB8AC3E}">
        <p14:creationId xmlns:p14="http://schemas.microsoft.com/office/powerpoint/2010/main" val="375281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5B716E1C-69C8-4167-AEC9-8DC1EB535A54}" type="slidenum">
              <a:rPr lang="en-US" altLang="zh-TW"/>
              <a:pPr/>
              <a:t>30</a:t>
            </a:fld>
            <a:endParaRPr lang="en-US" altLang="zh-TW" sz="1400"/>
          </a:p>
        </p:txBody>
      </p:sp>
      <p:sp>
        <p:nvSpPr>
          <p:cNvPr id="3706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06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0692"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069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0694" name="AutoShape 6"/>
          <p:cNvCxnSpPr>
            <a:cxnSpLocks noChangeShapeType="1"/>
            <a:stCxn id="370691" idx="7"/>
            <a:endCxn id="3706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0695" name="AutoShape 7"/>
          <p:cNvCxnSpPr>
            <a:cxnSpLocks noChangeShapeType="1"/>
            <a:stCxn id="370691" idx="6"/>
            <a:endCxn id="3706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0696" name="AutoShape 8"/>
          <p:cNvCxnSpPr>
            <a:cxnSpLocks noChangeShapeType="1"/>
            <a:stCxn id="370692" idx="6"/>
            <a:endCxn id="370698"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70697" name="AutoShape 9"/>
          <p:cNvCxnSpPr>
            <a:cxnSpLocks noChangeShapeType="1"/>
            <a:stCxn id="370692" idx="5"/>
            <a:endCxn id="370693"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0698"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706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0700" name="AutoShape 12"/>
          <p:cNvCxnSpPr>
            <a:cxnSpLocks noChangeShapeType="1"/>
            <a:stCxn id="370703" idx="3"/>
            <a:endCxn id="3706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0701" name="AutoShape 13"/>
          <p:cNvCxnSpPr>
            <a:cxnSpLocks noChangeShapeType="1"/>
            <a:stCxn id="370699" idx="2"/>
            <a:endCxn id="3706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0702" name="AutoShape 14"/>
          <p:cNvCxnSpPr>
            <a:cxnSpLocks noChangeShapeType="1"/>
            <a:stCxn id="370709" idx="0"/>
            <a:endCxn id="3707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07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0704" name="AutoShape 16"/>
          <p:cNvCxnSpPr>
            <a:cxnSpLocks noChangeShapeType="1"/>
            <a:stCxn id="370698" idx="6"/>
            <a:endCxn id="3707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0705" name="AutoShape 17"/>
          <p:cNvCxnSpPr>
            <a:cxnSpLocks noChangeShapeType="1"/>
            <a:stCxn id="370698" idx="5"/>
            <a:endCxn id="3706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0706"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0707" name="AutoShape 19"/>
          <p:cNvCxnSpPr>
            <a:cxnSpLocks noChangeShapeType="1"/>
            <a:stCxn id="370706" idx="6"/>
            <a:endCxn id="37070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070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07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0710" name="AutoShape 22"/>
          <p:cNvCxnSpPr>
            <a:cxnSpLocks noChangeShapeType="1"/>
            <a:stCxn id="370708" idx="6"/>
            <a:endCxn id="3707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0711" name="AutoShape 23"/>
          <p:cNvCxnSpPr>
            <a:cxnSpLocks noChangeShapeType="1"/>
            <a:stCxn id="370691" idx="5"/>
            <a:endCxn id="3707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0712" name="AutoShape 24"/>
          <p:cNvCxnSpPr>
            <a:cxnSpLocks noChangeShapeType="1"/>
            <a:stCxn id="370706" idx="7"/>
            <a:endCxn id="370693"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0713" name="AutoShape 25"/>
          <p:cNvCxnSpPr>
            <a:cxnSpLocks noChangeShapeType="1"/>
            <a:stCxn id="370693" idx="5"/>
            <a:endCxn id="37070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0714" name="AutoShape 26"/>
          <p:cNvCxnSpPr>
            <a:cxnSpLocks noChangeShapeType="1"/>
            <a:stCxn id="370709" idx="1"/>
            <a:endCxn id="3706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0715" name="AutoShape 27"/>
          <p:cNvCxnSpPr>
            <a:cxnSpLocks noChangeShapeType="1"/>
            <a:stCxn id="370708" idx="7"/>
            <a:endCxn id="3706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0716" name="AutoShape 28"/>
          <p:cNvCxnSpPr>
            <a:cxnSpLocks noChangeShapeType="1"/>
            <a:stCxn id="370698" idx="3"/>
            <a:endCxn id="3706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07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071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071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072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07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7072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0723" name="AutoShape 35"/>
          <p:cNvCxnSpPr>
            <a:cxnSpLocks noChangeShapeType="1"/>
            <a:stCxn id="370692" idx="6"/>
            <a:endCxn id="370698" idx="2"/>
          </p:cNvCxnSpPr>
          <p:nvPr/>
        </p:nvCxnSpPr>
        <p:spPr bwMode="auto">
          <a:xfrm>
            <a:off x="2547938" y="1498600"/>
            <a:ext cx="2092325" cy="0"/>
          </a:xfrm>
          <a:prstGeom prst="straightConnector1">
            <a:avLst/>
          </a:prstGeom>
          <a:noFill/>
          <a:ln w="50800">
            <a:solidFill>
              <a:schemeClr val="accent1"/>
            </a:solidFill>
            <a:round/>
            <a:headEnd/>
            <a:tailEnd type="triangle" w="med" len="med"/>
          </a:ln>
          <a:effectLst/>
        </p:spPr>
      </p:cxnSp>
      <p:sp>
        <p:nvSpPr>
          <p:cNvPr id="370724" name="Oval 36"/>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0725"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6"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7"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8"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09968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0723"/>
                                        </p:tgtEl>
                                        <p:attrNameLst>
                                          <p:attrName>style.visibility</p:attrName>
                                        </p:attrNameLst>
                                      </p:cBhvr>
                                      <p:to>
                                        <p:strVal val="visible"/>
                                      </p:to>
                                    </p:set>
                                    <p:animEffect transition="in" filter="wipe(left)">
                                      <p:cBhvr>
                                        <p:cTn id="7" dur="500"/>
                                        <p:tgtEl>
                                          <p:spTgt spid="3707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072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24" grpId="0" animBg="1" autoUpdateAnimBg="0"/>
      <p:bldP spid="37072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E7EFC7A2-619D-4C6D-8166-93376A2FCE24}" type="slidenum">
              <a:rPr lang="en-US" altLang="zh-TW"/>
              <a:pPr/>
              <a:t>31</a:t>
            </a:fld>
            <a:endParaRPr lang="en-US" altLang="zh-TW" sz="1400"/>
          </a:p>
        </p:txBody>
      </p:sp>
      <p:sp>
        <p:nvSpPr>
          <p:cNvPr id="37171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171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1716"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171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1718" name="AutoShape 6"/>
          <p:cNvCxnSpPr>
            <a:cxnSpLocks noChangeShapeType="1"/>
            <a:stCxn id="371715" idx="7"/>
            <a:endCxn id="37171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1719" name="AutoShape 7"/>
          <p:cNvCxnSpPr>
            <a:cxnSpLocks noChangeShapeType="1"/>
            <a:stCxn id="371715" idx="6"/>
            <a:endCxn id="37171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1720" name="AutoShape 8"/>
          <p:cNvCxnSpPr>
            <a:cxnSpLocks noChangeShapeType="1"/>
            <a:stCxn id="371716" idx="6"/>
            <a:endCxn id="37172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1721" name="AutoShape 9"/>
          <p:cNvCxnSpPr>
            <a:cxnSpLocks noChangeShapeType="1"/>
            <a:stCxn id="371716" idx="5"/>
            <a:endCxn id="37171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172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172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1724" name="AutoShape 12"/>
          <p:cNvCxnSpPr>
            <a:cxnSpLocks noChangeShapeType="1"/>
            <a:stCxn id="371727" idx="3"/>
            <a:endCxn id="37172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1725" name="AutoShape 13"/>
          <p:cNvCxnSpPr>
            <a:cxnSpLocks noChangeShapeType="1"/>
            <a:stCxn id="371723" idx="2"/>
            <a:endCxn id="37171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1726" name="AutoShape 14"/>
          <p:cNvCxnSpPr>
            <a:cxnSpLocks noChangeShapeType="1"/>
            <a:stCxn id="371733" idx="0"/>
            <a:endCxn id="37172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172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1728" name="AutoShape 16"/>
          <p:cNvCxnSpPr>
            <a:cxnSpLocks noChangeShapeType="1"/>
            <a:stCxn id="371722" idx="6"/>
            <a:endCxn id="37172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1729" name="AutoShape 17"/>
          <p:cNvCxnSpPr>
            <a:cxnSpLocks noChangeShapeType="1"/>
            <a:stCxn id="371722" idx="5"/>
            <a:endCxn id="37172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1730"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1731" name="AutoShape 19"/>
          <p:cNvCxnSpPr>
            <a:cxnSpLocks noChangeShapeType="1"/>
            <a:stCxn id="371730" idx="6"/>
            <a:endCxn id="37173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1732"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173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1734" name="AutoShape 22"/>
          <p:cNvCxnSpPr>
            <a:cxnSpLocks noChangeShapeType="1"/>
            <a:stCxn id="371732" idx="6"/>
            <a:endCxn id="37173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1735" name="AutoShape 23"/>
          <p:cNvCxnSpPr>
            <a:cxnSpLocks noChangeShapeType="1"/>
            <a:stCxn id="371715" idx="5"/>
            <a:endCxn id="37173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1736" name="AutoShape 24"/>
          <p:cNvCxnSpPr>
            <a:cxnSpLocks noChangeShapeType="1"/>
            <a:stCxn id="371730" idx="7"/>
            <a:endCxn id="37171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1737" name="AutoShape 25"/>
          <p:cNvCxnSpPr>
            <a:cxnSpLocks noChangeShapeType="1"/>
            <a:stCxn id="371717" idx="5"/>
            <a:endCxn id="37173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1738" name="AutoShape 26"/>
          <p:cNvCxnSpPr>
            <a:cxnSpLocks noChangeShapeType="1"/>
            <a:stCxn id="371733" idx="1"/>
            <a:endCxn id="37172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1739" name="AutoShape 27"/>
          <p:cNvCxnSpPr>
            <a:cxnSpLocks noChangeShapeType="1"/>
            <a:stCxn id="371732" idx="7"/>
            <a:endCxn id="37172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1740" name="AutoShape 28"/>
          <p:cNvCxnSpPr>
            <a:cxnSpLocks noChangeShapeType="1"/>
            <a:stCxn id="371722" idx="3"/>
            <a:endCxn id="37171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174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174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174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174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174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174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1747" name="AutoShape 35"/>
          <p:cNvCxnSpPr>
            <a:cxnSpLocks noChangeShapeType="1"/>
            <a:stCxn id="371716" idx="5"/>
            <a:endCxn id="371717" idx="1"/>
          </p:cNvCxnSpPr>
          <p:nvPr/>
        </p:nvCxnSpPr>
        <p:spPr bwMode="auto">
          <a:xfrm>
            <a:off x="2503488" y="1595438"/>
            <a:ext cx="1114425" cy="1101725"/>
          </a:xfrm>
          <a:prstGeom prst="straightConnector1">
            <a:avLst/>
          </a:prstGeom>
          <a:noFill/>
          <a:ln w="50800">
            <a:solidFill>
              <a:schemeClr val="accent1"/>
            </a:solidFill>
            <a:round/>
            <a:headEnd/>
            <a:tailEnd type="triangle" w="med" len="med"/>
          </a:ln>
          <a:effectLst/>
        </p:spPr>
      </p:cxnSp>
      <p:sp>
        <p:nvSpPr>
          <p:cNvPr id="371749"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0"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1"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2"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1753" name="AutoShape 41"/>
          <p:cNvSpPr>
            <a:spLocks noChangeArrowheads="1"/>
          </p:cNvSpPr>
          <p:nvPr/>
        </p:nvSpPr>
        <p:spPr bwMode="auto">
          <a:xfrm>
            <a:off x="4191000" y="2438400"/>
            <a:ext cx="3200400" cy="685800"/>
          </a:xfrm>
          <a:prstGeom prst="leftArrowCallout">
            <a:avLst>
              <a:gd name="adj1" fmla="val 19444"/>
              <a:gd name="adj2" fmla="val 24769"/>
              <a:gd name="adj3" fmla="val 28259"/>
              <a:gd name="adj4" fmla="val 80593"/>
            </a:avLst>
          </a:prstGeom>
          <a:solidFill>
            <a:srgbClr val="C0C0C0"/>
          </a:solidFill>
          <a:ln w="15875">
            <a:solidFill>
              <a:schemeClr val="tx1"/>
            </a:solidFill>
            <a:miter lim="800000"/>
            <a:headEnd/>
            <a:tailEnd/>
          </a:ln>
          <a:effectLst/>
        </p:spPr>
        <p:txBody>
          <a:bodyPr anchor="ctr"/>
          <a:lstStyle/>
          <a:p>
            <a:pPr algn="l"/>
            <a:r>
              <a:rPr kumimoji="0" lang="en-US" altLang="zh-TW">
                <a:ea typeface="新細明體" pitchFamily="18" charset="-120"/>
              </a:rPr>
              <a:t>5 already discovered:</a:t>
            </a:r>
            <a:br>
              <a:rPr kumimoji="0" lang="en-US" altLang="zh-TW">
                <a:ea typeface="新細明體" pitchFamily="18" charset="-120"/>
              </a:rPr>
            </a:br>
            <a:r>
              <a:rPr kumimoji="0" lang="en-US" altLang="zh-TW">
                <a:ea typeface="新細明體" pitchFamily="18" charset="-120"/>
              </a:rPr>
              <a:t>don't enqueue</a:t>
            </a:r>
          </a:p>
        </p:txBody>
      </p:sp>
    </p:spTree>
    <p:extLst>
      <p:ext uri="{BB962C8B-B14F-4D97-AF65-F5344CB8AC3E}">
        <p14:creationId xmlns:p14="http://schemas.microsoft.com/office/powerpoint/2010/main" val="227644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1747"/>
                                        </p:tgtEl>
                                        <p:attrNameLst>
                                          <p:attrName>style.visibility</p:attrName>
                                        </p:attrNameLst>
                                      </p:cBhvr>
                                      <p:to>
                                        <p:strVal val="visible"/>
                                      </p:to>
                                    </p:set>
                                    <p:animEffect transition="in" filter="wipe(left)">
                                      <p:cBhvr>
                                        <p:cTn id="7" dur="500"/>
                                        <p:tgtEl>
                                          <p:spTgt spid="3717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1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53"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03142DA5-8ABD-4B3C-B723-19E7C7964BA2}" type="slidenum">
              <a:rPr lang="en-US" altLang="zh-TW"/>
              <a:pPr/>
              <a:t>32</a:t>
            </a:fld>
            <a:endParaRPr lang="en-US" altLang="zh-TW" sz="1400"/>
          </a:p>
        </p:txBody>
      </p:sp>
      <p:sp>
        <p:nvSpPr>
          <p:cNvPr id="37273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273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2740"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2741"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2742" name="AutoShape 6"/>
          <p:cNvCxnSpPr>
            <a:cxnSpLocks noChangeShapeType="1"/>
            <a:stCxn id="372739" idx="7"/>
            <a:endCxn id="37274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2743" name="AutoShape 7"/>
          <p:cNvCxnSpPr>
            <a:cxnSpLocks noChangeShapeType="1"/>
            <a:stCxn id="372739" idx="6"/>
            <a:endCxn id="37274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2744" name="AutoShape 8"/>
          <p:cNvCxnSpPr>
            <a:cxnSpLocks noChangeShapeType="1"/>
            <a:stCxn id="372740" idx="6"/>
            <a:endCxn id="37274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2745" name="AutoShape 9"/>
          <p:cNvCxnSpPr>
            <a:cxnSpLocks noChangeShapeType="1"/>
            <a:stCxn id="372740" idx="5"/>
            <a:endCxn id="37274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274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274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2748" name="AutoShape 12"/>
          <p:cNvCxnSpPr>
            <a:cxnSpLocks noChangeShapeType="1"/>
            <a:stCxn id="372751" idx="3"/>
            <a:endCxn id="37274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2749" name="AutoShape 13"/>
          <p:cNvCxnSpPr>
            <a:cxnSpLocks noChangeShapeType="1"/>
            <a:stCxn id="372747" idx="2"/>
            <a:endCxn id="37274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2750" name="AutoShape 14"/>
          <p:cNvCxnSpPr>
            <a:cxnSpLocks noChangeShapeType="1"/>
            <a:stCxn id="372757" idx="0"/>
            <a:endCxn id="37275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275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2752" name="AutoShape 16"/>
          <p:cNvCxnSpPr>
            <a:cxnSpLocks noChangeShapeType="1"/>
            <a:stCxn id="372746" idx="6"/>
            <a:endCxn id="37275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2753" name="AutoShape 17"/>
          <p:cNvCxnSpPr>
            <a:cxnSpLocks noChangeShapeType="1"/>
            <a:stCxn id="372746" idx="5"/>
            <a:endCxn id="37274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2754"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2755" name="AutoShape 19"/>
          <p:cNvCxnSpPr>
            <a:cxnSpLocks noChangeShapeType="1"/>
            <a:stCxn id="372754" idx="6"/>
            <a:endCxn id="37275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275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275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2758" name="AutoShape 22"/>
          <p:cNvCxnSpPr>
            <a:cxnSpLocks noChangeShapeType="1"/>
            <a:stCxn id="372756" idx="6"/>
            <a:endCxn id="37275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2759" name="AutoShape 23"/>
          <p:cNvCxnSpPr>
            <a:cxnSpLocks noChangeShapeType="1"/>
            <a:stCxn id="372739" idx="5"/>
            <a:endCxn id="37275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2760" name="AutoShape 24"/>
          <p:cNvCxnSpPr>
            <a:cxnSpLocks noChangeShapeType="1"/>
            <a:stCxn id="372754" idx="7"/>
            <a:endCxn id="372741"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2761" name="AutoShape 25"/>
          <p:cNvCxnSpPr>
            <a:cxnSpLocks noChangeShapeType="1"/>
            <a:stCxn id="372741" idx="5"/>
            <a:endCxn id="37275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2762" name="AutoShape 26"/>
          <p:cNvCxnSpPr>
            <a:cxnSpLocks noChangeShapeType="1"/>
            <a:stCxn id="372757" idx="1"/>
            <a:endCxn id="37274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2763" name="AutoShape 27"/>
          <p:cNvCxnSpPr>
            <a:cxnSpLocks noChangeShapeType="1"/>
            <a:stCxn id="372756" idx="7"/>
            <a:endCxn id="37274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2764" name="AutoShape 28"/>
          <p:cNvCxnSpPr>
            <a:cxnSpLocks noChangeShapeType="1"/>
            <a:stCxn id="372746" idx="3"/>
            <a:endCxn id="37274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276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276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276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276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276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277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2772" name="Text Box 36"/>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3" name="Text Box 37"/>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4" name="Text Box 38"/>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5" name="Text Box 39"/>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5994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DA5F243A-2191-491D-9F3D-21619FC160F4}" type="slidenum">
              <a:rPr lang="en-US" altLang="zh-TW"/>
              <a:pPr/>
              <a:t>33</a:t>
            </a:fld>
            <a:endParaRPr lang="en-US" altLang="zh-TW" sz="1400"/>
          </a:p>
        </p:txBody>
      </p:sp>
      <p:sp>
        <p:nvSpPr>
          <p:cNvPr id="37478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478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478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478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4790" name="AutoShape 6"/>
          <p:cNvCxnSpPr>
            <a:cxnSpLocks noChangeShapeType="1"/>
            <a:stCxn id="374787" idx="7"/>
            <a:endCxn id="37478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4791" name="AutoShape 7"/>
          <p:cNvCxnSpPr>
            <a:cxnSpLocks noChangeShapeType="1"/>
            <a:stCxn id="374787" idx="6"/>
            <a:endCxn id="37478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4792" name="AutoShape 8"/>
          <p:cNvCxnSpPr>
            <a:cxnSpLocks noChangeShapeType="1"/>
            <a:stCxn id="374788" idx="6"/>
            <a:endCxn id="37479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4793" name="AutoShape 9"/>
          <p:cNvCxnSpPr>
            <a:cxnSpLocks noChangeShapeType="1"/>
            <a:stCxn id="374788" idx="5"/>
            <a:endCxn id="37478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4794"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479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4796" name="AutoShape 12"/>
          <p:cNvCxnSpPr>
            <a:cxnSpLocks noChangeShapeType="1"/>
            <a:stCxn id="374799" idx="3"/>
            <a:endCxn id="37479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4797" name="AutoShape 13"/>
          <p:cNvCxnSpPr>
            <a:cxnSpLocks noChangeShapeType="1"/>
            <a:stCxn id="374795" idx="2"/>
            <a:endCxn id="37478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4798" name="AutoShape 14"/>
          <p:cNvCxnSpPr>
            <a:cxnSpLocks noChangeShapeType="1"/>
            <a:stCxn id="374805" idx="0"/>
            <a:endCxn id="37479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479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4800" name="AutoShape 16"/>
          <p:cNvCxnSpPr>
            <a:cxnSpLocks noChangeShapeType="1"/>
            <a:stCxn id="374794" idx="6"/>
            <a:endCxn id="37479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4801" name="AutoShape 17"/>
          <p:cNvCxnSpPr>
            <a:cxnSpLocks noChangeShapeType="1"/>
            <a:stCxn id="374794" idx="5"/>
            <a:endCxn id="37479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4802"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4803" name="AutoShape 19"/>
          <p:cNvCxnSpPr>
            <a:cxnSpLocks noChangeShapeType="1"/>
            <a:stCxn id="374802" idx="6"/>
            <a:endCxn id="37480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480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480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4806" name="AutoShape 22"/>
          <p:cNvCxnSpPr>
            <a:cxnSpLocks noChangeShapeType="1"/>
            <a:stCxn id="374804" idx="6"/>
            <a:endCxn id="37480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4807" name="AutoShape 23"/>
          <p:cNvCxnSpPr>
            <a:cxnSpLocks noChangeShapeType="1"/>
            <a:stCxn id="374787" idx="5"/>
            <a:endCxn id="37480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4808" name="AutoShape 24"/>
          <p:cNvCxnSpPr>
            <a:cxnSpLocks noChangeShapeType="1"/>
            <a:stCxn id="374802" idx="7"/>
            <a:endCxn id="37478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4809" name="AutoShape 25"/>
          <p:cNvCxnSpPr>
            <a:cxnSpLocks noChangeShapeType="1"/>
            <a:stCxn id="374789" idx="5"/>
            <a:endCxn id="37480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4810" name="AutoShape 26"/>
          <p:cNvCxnSpPr>
            <a:cxnSpLocks noChangeShapeType="1"/>
            <a:stCxn id="374805" idx="1"/>
            <a:endCxn id="37479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4811" name="AutoShape 27"/>
          <p:cNvCxnSpPr>
            <a:cxnSpLocks noChangeShapeType="1"/>
            <a:stCxn id="374804" idx="7"/>
            <a:endCxn id="37479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4812" name="AutoShape 28"/>
          <p:cNvCxnSpPr>
            <a:cxnSpLocks noChangeShapeType="1"/>
            <a:stCxn id="374794" idx="3"/>
            <a:endCxn id="37478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481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481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481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481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481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481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481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4823" name="AutoShape 39"/>
          <p:cNvCxnSpPr>
            <a:cxnSpLocks noChangeShapeType="1"/>
            <a:stCxn id="374802" idx="7"/>
            <a:endCxn id="374789" idx="3"/>
          </p:cNvCxnSpPr>
          <p:nvPr/>
        </p:nvCxnSpPr>
        <p:spPr bwMode="auto">
          <a:xfrm flipV="1">
            <a:off x="2503488" y="2890838"/>
            <a:ext cx="1114425" cy="1023937"/>
          </a:xfrm>
          <a:prstGeom prst="straightConnector1">
            <a:avLst/>
          </a:prstGeom>
          <a:noFill/>
          <a:ln w="50800">
            <a:solidFill>
              <a:schemeClr val="accent1"/>
            </a:solidFill>
            <a:round/>
            <a:headEnd/>
            <a:tailEnd type="triangle" w="med" len="med"/>
          </a:ln>
          <a:effectLst/>
        </p:spPr>
      </p:cxnSp>
    </p:spTree>
    <p:extLst>
      <p:ext uri="{BB962C8B-B14F-4D97-AF65-F5344CB8AC3E}">
        <p14:creationId xmlns:p14="http://schemas.microsoft.com/office/powerpoint/2010/main" val="38564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4823"/>
                                        </p:tgtEl>
                                        <p:attrNameLst>
                                          <p:attrName>style.visibility</p:attrName>
                                        </p:attrNameLst>
                                      </p:cBhvr>
                                      <p:to>
                                        <p:strVal val="visible"/>
                                      </p:to>
                                    </p:set>
                                    <p:animEffect transition="in" filter="wipe(left)">
                                      <p:cBhvr>
                                        <p:cTn id="7" dur="500"/>
                                        <p:tgtEl>
                                          <p:spTgt spid="37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投影片編號版面配置區 2"/>
          <p:cNvSpPr>
            <a:spLocks noGrp="1"/>
          </p:cNvSpPr>
          <p:nvPr>
            <p:ph type="sldNum" sz="quarter" idx="4294967295"/>
          </p:nvPr>
        </p:nvSpPr>
        <p:spPr>
          <a:xfrm>
            <a:off x="7239000" y="6629400"/>
            <a:ext cx="1905000" cy="228600"/>
          </a:xfrm>
          <a:prstGeom prst="rect">
            <a:avLst/>
          </a:prstGeom>
        </p:spPr>
        <p:txBody>
          <a:bodyPr/>
          <a:lstStyle/>
          <a:p>
            <a:fld id="{86A7C382-6486-4CE5-A3E2-37250224C835}" type="slidenum">
              <a:rPr lang="en-US" altLang="zh-TW"/>
              <a:pPr/>
              <a:t>34</a:t>
            </a:fld>
            <a:endParaRPr lang="en-US" altLang="zh-TW" sz="1400"/>
          </a:p>
        </p:txBody>
      </p:sp>
      <p:sp>
        <p:nvSpPr>
          <p:cNvPr id="37581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581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581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581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5814" name="AutoShape 6"/>
          <p:cNvCxnSpPr>
            <a:cxnSpLocks noChangeShapeType="1"/>
            <a:stCxn id="375811" idx="7"/>
            <a:endCxn id="37581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5815" name="AutoShape 7"/>
          <p:cNvCxnSpPr>
            <a:cxnSpLocks noChangeShapeType="1"/>
            <a:stCxn id="375811" idx="6"/>
            <a:endCxn id="37581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5816" name="AutoShape 8"/>
          <p:cNvCxnSpPr>
            <a:cxnSpLocks noChangeShapeType="1"/>
            <a:stCxn id="375812" idx="6"/>
            <a:endCxn id="37581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5817" name="AutoShape 9"/>
          <p:cNvCxnSpPr>
            <a:cxnSpLocks noChangeShapeType="1"/>
            <a:stCxn id="375812" idx="5"/>
            <a:endCxn id="37581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581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581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5820" name="AutoShape 12"/>
          <p:cNvCxnSpPr>
            <a:cxnSpLocks noChangeShapeType="1"/>
            <a:stCxn id="375823" idx="3"/>
            <a:endCxn id="37581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5821" name="AutoShape 13"/>
          <p:cNvCxnSpPr>
            <a:cxnSpLocks noChangeShapeType="1"/>
            <a:stCxn id="375819" idx="2"/>
            <a:endCxn id="37581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5822" name="AutoShape 14"/>
          <p:cNvCxnSpPr>
            <a:cxnSpLocks noChangeShapeType="1"/>
            <a:stCxn id="375829" idx="0"/>
            <a:endCxn id="37582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582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5824" name="AutoShape 16"/>
          <p:cNvCxnSpPr>
            <a:cxnSpLocks noChangeShapeType="1"/>
            <a:stCxn id="375818" idx="6"/>
            <a:endCxn id="37582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5825" name="AutoShape 17"/>
          <p:cNvCxnSpPr>
            <a:cxnSpLocks noChangeShapeType="1"/>
            <a:stCxn id="375818" idx="5"/>
            <a:endCxn id="37581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5826"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5827" name="AutoShape 19"/>
          <p:cNvCxnSpPr>
            <a:cxnSpLocks noChangeShapeType="1"/>
            <a:stCxn id="375826" idx="6"/>
            <a:endCxn id="37582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582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582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5830" name="AutoShape 22"/>
          <p:cNvCxnSpPr>
            <a:cxnSpLocks noChangeShapeType="1"/>
            <a:stCxn id="375828" idx="6"/>
            <a:endCxn id="37582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5831" name="AutoShape 23"/>
          <p:cNvCxnSpPr>
            <a:cxnSpLocks noChangeShapeType="1"/>
            <a:stCxn id="375811" idx="5"/>
            <a:endCxn id="37582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5832" name="AutoShape 24"/>
          <p:cNvCxnSpPr>
            <a:cxnSpLocks noChangeShapeType="1"/>
            <a:stCxn id="375826" idx="7"/>
            <a:endCxn id="37581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5833" name="AutoShape 25"/>
          <p:cNvCxnSpPr>
            <a:cxnSpLocks noChangeShapeType="1"/>
            <a:stCxn id="375813" idx="5"/>
            <a:endCxn id="37582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5834" name="AutoShape 26"/>
          <p:cNvCxnSpPr>
            <a:cxnSpLocks noChangeShapeType="1"/>
            <a:stCxn id="375829" idx="1"/>
            <a:endCxn id="37581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5835" name="AutoShape 27"/>
          <p:cNvCxnSpPr>
            <a:cxnSpLocks noChangeShapeType="1"/>
            <a:stCxn id="375828" idx="7"/>
            <a:endCxn id="37581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5836" name="AutoShape 28"/>
          <p:cNvCxnSpPr>
            <a:cxnSpLocks noChangeShapeType="1"/>
            <a:stCxn id="375818" idx="3"/>
            <a:endCxn id="37581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583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583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583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584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584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584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584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5847" name="AutoShape 39"/>
          <p:cNvCxnSpPr>
            <a:cxnSpLocks noChangeShapeType="1"/>
            <a:stCxn id="375826" idx="6"/>
            <a:endCxn id="375828" idx="2"/>
          </p:cNvCxnSpPr>
          <p:nvPr/>
        </p:nvCxnSpPr>
        <p:spPr bwMode="auto">
          <a:xfrm>
            <a:off x="2547938" y="4013200"/>
            <a:ext cx="2092325" cy="0"/>
          </a:xfrm>
          <a:prstGeom prst="straightConnector1">
            <a:avLst/>
          </a:prstGeom>
          <a:noFill/>
          <a:ln w="50800">
            <a:solidFill>
              <a:schemeClr val="accent1"/>
            </a:solidFill>
            <a:round/>
            <a:headEnd/>
            <a:tailEnd type="triangle" w="med" len="med"/>
          </a:ln>
          <a:effectLst/>
        </p:spPr>
      </p:cxnSp>
      <p:sp>
        <p:nvSpPr>
          <p:cNvPr id="375848" name="Oval 40"/>
          <p:cNvSpPr>
            <a:spLocks noChangeAspect="1" noChangeArrowheads="1"/>
          </p:cNvSpPr>
          <p:nvPr/>
        </p:nvSpPr>
        <p:spPr bwMode="auto">
          <a:xfrm>
            <a:off x="4648200" y="3886200"/>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5849"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821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5847"/>
                                        </p:tgtEl>
                                        <p:attrNameLst>
                                          <p:attrName>style.visibility</p:attrName>
                                        </p:attrNameLst>
                                      </p:cBhvr>
                                      <p:to>
                                        <p:strVal val="visible"/>
                                      </p:to>
                                    </p:set>
                                    <p:animEffect transition="in" filter="wipe(left)">
                                      <p:cBhvr>
                                        <p:cTn id="7" dur="500"/>
                                        <p:tgtEl>
                                          <p:spTgt spid="3758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584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48" grpId="0" animBg="1" autoUpdateAnimBg="0"/>
      <p:bldP spid="37584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AF8A745A-29AB-46CC-AB44-76228D202975}" type="slidenum">
              <a:rPr lang="en-US" altLang="zh-TW"/>
              <a:pPr/>
              <a:t>35</a:t>
            </a:fld>
            <a:endParaRPr lang="en-US" altLang="zh-TW" sz="1400"/>
          </a:p>
        </p:txBody>
      </p:sp>
      <p:sp>
        <p:nvSpPr>
          <p:cNvPr id="37683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683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683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683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6838" name="AutoShape 6"/>
          <p:cNvCxnSpPr>
            <a:cxnSpLocks noChangeShapeType="1"/>
            <a:stCxn id="376835" idx="7"/>
            <a:endCxn id="37683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6839" name="AutoShape 7"/>
          <p:cNvCxnSpPr>
            <a:cxnSpLocks noChangeShapeType="1"/>
            <a:stCxn id="376835" idx="6"/>
            <a:endCxn id="37683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6840" name="AutoShape 8"/>
          <p:cNvCxnSpPr>
            <a:cxnSpLocks noChangeShapeType="1"/>
            <a:stCxn id="376836" idx="6"/>
            <a:endCxn id="37684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6841" name="AutoShape 9"/>
          <p:cNvCxnSpPr>
            <a:cxnSpLocks noChangeShapeType="1"/>
            <a:stCxn id="376836" idx="5"/>
            <a:endCxn id="37683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684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684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6844" name="AutoShape 12"/>
          <p:cNvCxnSpPr>
            <a:cxnSpLocks noChangeShapeType="1"/>
            <a:stCxn id="376847" idx="3"/>
            <a:endCxn id="37684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6845" name="AutoShape 13"/>
          <p:cNvCxnSpPr>
            <a:cxnSpLocks noChangeShapeType="1"/>
            <a:stCxn id="376843" idx="2"/>
            <a:endCxn id="37683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6846" name="AutoShape 14"/>
          <p:cNvCxnSpPr>
            <a:cxnSpLocks noChangeShapeType="1"/>
            <a:stCxn id="376853" idx="0"/>
            <a:endCxn id="37684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684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6848" name="AutoShape 16"/>
          <p:cNvCxnSpPr>
            <a:cxnSpLocks noChangeShapeType="1"/>
            <a:stCxn id="376842" idx="6"/>
            <a:endCxn id="37684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6849" name="AutoShape 17"/>
          <p:cNvCxnSpPr>
            <a:cxnSpLocks noChangeShapeType="1"/>
            <a:stCxn id="376842" idx="5"/>
            <a:endCxn id="37684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6850"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6851" name="AutoShape 19"/>
          <p:cNvCxnSpPr>
            <a:cxnSpLocks noChangeShapeType="1"/>
            <a:stCxn id="376850" idx="6"/>
            <a:endCxn id="37685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6852"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685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6854" name="AutoShape 22"/>
          <p:cNvCxnSpPr>
            <a:cxnSpLocks noChangeShapeType="1"/>
            <a:stCxn id="376852" idx="6"/>
            <a:endCxn id="37685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6855" name="AutoShape 23"/>
          <p:cNvCxnSpPr>
            <a:cxnSpLocks noChangeShapeType="1"/>
            <a:stCxn id="376835" idx="5"/>
            <a:endCxn id="37685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6856" name="AutoShape 24"/>
          <p:cNvCxnSpPr>
            <a:cxnSpLocks noChangeShapeType="1"/>
            <a:stCxn id="376850" idx="7"/>
            <a:endCxn id="37683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6857" name="AutoShape 25"/>
          <p:cNvCxnSpPr>
            <a:cxnSpLocks noChangeShapeType="1"/>
            <a:stCxn id="376837" idx="5"/>
            <a:endCxn id="37685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6858" name="AutoShape 26"/>
          <p:cNvCxnSpPr>
            <a:cxnSpLocks noChangeShapeType="1"/>
            <a:stCxn id="376853" idx="1"/>
            <a:endCxn id="37684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6859" name="AutoShape 27"/>
          <p:cNvCxnSpPr>
            <a:cxnSpLocks noChangeShapeType="1"/>
            <a:stCxn id="376852" idx="7"/>
            <a:endCxn id="37684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6860" name="AutoShape 28"/>
          <p:cNvCxnSpPr>
            <a:cxnSpLocks noChangeShapeType="1"/>
            <a:stCxn id="376842" idx="3"/>
            <a:endCxn id="37683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686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686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686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686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686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6  </a:t>
            </a:r>
          </a:p>
        </p:txBody>
      </p:sp>
      <p:sp>
        <p:nvSpPr>
          <p:cNvPr id="37686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686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7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6873"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227191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C4E943D-5576-4399-9625-F8A302345F92}" type="slidenum">
              <a:rPr lang="en-US" altLang="zh-TW"/>
              <a:pPr/>
              <a:t>36</a:t>
            </a:fld>
            <a:endParaRPr lang="en-US" altLang="zh-TW" sz="1400"/>
          </a:p>
        </p:txBody>
      </p:sp>
      <p:sp>
        <p:nvSpPr>
          <p:cNvPr id="37785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785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786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7861"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7862" name="AutoShape 6"/>
          <p:cNvCxnSpPr>
            <a:cxnSpLocks noChangeShapeType="1"/>
            <a:stCxn id="377859" idx="7"/>
            <a:endCxn id="37786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7863" name="AutoShape 7"/>
          <p:cNvCxnSpPr>
            <a:cxnSpLocks noChangeShapeType="1"/>
            <a:stCxn id="377859" idx="6"/>
            <a:endCxn id="37786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7864" name="AutoShape 8"/>
          <p:cNvCxnSpPr>
            <a:cxnSpLocks noChangeShapeType="1"/>
            <a:stCxn id="377860" idx="6"/>
            <a:endCxn id="37786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7865" name="AutoShape 9"/>
          <p:cNvCxnSpPr>
            <a:cxnSpLocks noChangeShapeType="1"/>
            <a:stCxn id="377860" idx="5"/>
            <a:endCxn id="37786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786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786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7868" name="AutoShape 12"/>
          <p:cNvCxnSpPr>
            <a:cxnSpLocks noChangeShapeType="1"/>
            <a:stCxn id="377871" idx="3"/>
            <a:endCxn id="37786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7869" name="AutoShape 13"/>
          <p:cNvCxnSpPr>
            <a:cxnSpLocks noChangeShapeType="1"/>
            <a:stCxn id="377867" idx="2"/>
            <a:endCxn id="37786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7870" name="AutoShape 14"/>
          <p:cNvCxnSpPr>
            <a:cxnSpLocks noChangeShapeType="1"/>
            <a:stCxn id="377877" idx="0"/>
            <a:endCxn id="37787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787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7872" name="AutoShape 16"/>
          <p:cNvCxnSpPr>
            <a:cxnSpLocks noChangeShapeType="1"/>
            <a:stCxn id="377866" idx="6"/>
            <a:endCxn id="37787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7873" name="AutoShape 17"/>
          <p:cNvCxnSpPr>
            <a:cxnSpLocks noChangeShapeType="1"/>
            <a:stCxn id="377866" idx="5"/>
            <a:endCxn id="37786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787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7875" name="AutoShape 19"/>
          <p:cNvCxnSpPr>
            <a:cxnSpLocks noChangeShapeType="1"/>
            <a:stCxn id="377874" idx="6"/>
            <a:endCxn id="37787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7876"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787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7878" name="AutoShape 22"/>
          <p:cNvCxnSpPr>
            <a:cxnSpLocks noChangeShapeType="1"/>
            <a:stCxn id="377876" idx="6"/>
            <a:endCxn id="37787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7879" name="AutoShape 23"/>
          <p:cNvCxnSpPr>
            <a:cxnSpLocks noChangeShapeType="1"/>
            <a:stCxn id="377859" idx="5"/>
            <a:endCxn id="37787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7880" name="AutoShape 24"/>
          <p:cNvCxnSpPr>
            <a:cxnSpLocks noChangeShapeType="1"/>
            <a:stCxn id="377874" idx="7"/>
            <a:endCxn id="37786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7881" name="AutoShape 25"/>
          <p:cNvCxnSpPr>
            <a:cxnSpLocks noChangeShapeType="1"/>
            <a:stCxn id="377861" idx="5"/>
            <a:endCxn id="37787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7882" name="AutoShape 26"/>
          <p:cNvCxnSpPr>
            <a:cxnSpLocks noChangeShapeType="1"/>
            <a:stCxn id="377877" idx="1"/>
            <a:endCxn id="37786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7883" name="AutoShape 27"/>
          <p:cNvCxnSpPr>
            <a:cxnSpLocks noChangeShapeType="1"/>
            <a:stCxn id="377876" idx="7"/>
            <a:endCxn id="37786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7884" name="AutoShape 28"/>
          <p:cNvCxnSpPr>
            <a:cxnSpLocks noChangeShapeType="1"/>
            <a:stCxn id="377866" idx="3"/>
            <a:endCxn id="37786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788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788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7789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789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7896" name="AutoShape 40"/>
          <p:cNvCxnSpPr>
            <a:cxnSpLocks noChangeShapeType="1"/>
            <a:stCxn id="377861" idx="5"/>
            <a:endCxn id="377876" idx="1"/>
          </p:cNvCxnSpPr>
          <p:nvPr/>
        </p:nvCxnSpPr>
        <p:spPr bwMode="auto">
          <a:xfrm>
            <a:off x="3795713" y="2890838"/>
            <a:ext cx="889000" cy="1023937"/>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0DD51B96-A7BA-8449-9194-0E858F3E1E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1153AD1F-72E2-D946-BC7B-1AD52863762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BD34CFC3-CC60-A74D-B0EE-70D9EE1B45C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4FD1EDF3-90D5-4444-94F7-DCEACF704C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40114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7896"/>
                                        </p:tgtEl>
                                        <p:attrNameLst>
                                          <p:attrName>style.visibility</p:attrName>
                                        </p:attrNameLst>
                                      </p:cBhvr>
                                      <p:to>
                                        <p:strVal val="visible"/>
                                      </p:to>
                                    </p:set>
                                    <p:animEffect transition="in" filter="wipe(left)">
                                      <p:cBhvr>
                                        <p:cTn id="7" dur="500"/>
                                        <p:tgtEl>
                                          <p:spTgt spid="37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0AC12E45-7E2C-40B8-AC7F-64D03652F8F5}" type="slidenum">
              <a:rPr lang="en-US" altLang="zh-TW"/>
              <a:pPr/>
              <a:t>37</a:t>
            </a:fld>
            <a:endParaRPr lang="en-US" altLang="zh-TW" sz="1400"/>
          </a:p>
        </p:txBody>
      </p:sp>
      <p:sp>
        <p:nvSpPr>
          <p:cNvPr id="3962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62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629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6293"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6294" name="AutoShape 6"/>
          <p:cNvCxnSpPr>
            <a:cxnSpLocks noChangeShapeType="1"/>
            <a:stCxn id="396291" idx="7"/>
            <a:endCxn id="3962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6295" name="AutoShape 7"/>
          <p:cNvCxnSpPr>
            <a:cxnSpLocks noChangeShapeType="1"/>
            <a:stCxn id="396291" idx="6"/>
            <a:endCxn id="3962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6296" name="AutoShape 8"/>
          <p:cNvCxnSpPr>
            <a:cxnSpLocks noChangeShapeType="1"/>
            <a:stCxn id="396292" idx="6"/>
            <a:endCxn id="39629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6297" name="AutoShape 9"/>
          <p:cNvCxnSpPr>
            <a:cxnSpLocks noChangeShapeType="1"/>
            <a:stCxn id="396292" idx="5"/>
            <a:endCxn id="39629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629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62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96300" name="AutoShape 12"/>
          <p:cNvCxnSpPr>
            <a:cxnSpLocks noChangeShapeType="1"/>
            <a:stCxn id="396303" idx="3"/>
            <a:endCxn id="3962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96301" name="AutoShape 13"/>
          <p:cNvCxnSpPr>
            <a:cxnSpLocks noChangeShapeType="1"/>
            <a:stCxn id="396299" idx="2"/>
            <a:endCxn id="3962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96302" name="AutoShape 14"/>
          <p:cNvCxnSpPr>
            <a:cxnSpLocks noChangeShapeType="1"/>
            <a:stCxn id="396309" idx="0"/>
            <a:endCxn id="3963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63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96304" name="AutoShape 16"/>
          <p:cNvCxnSpPr>
            <a:cxnSpLocks noChangeShapeType="1"/>
            <a:stCxn id="396298" idx="6"/>
            <a:endCxn id="3963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96305" name="AutoShape 17"/>
          <p:cNvCxnSpPr>
            <a:cxnSpLocks noChangeShapeType="1"/>
            <a:stCxn id="396298" idx="5"/>
            <a:endCxn id="3962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9630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6307" name="AutoShape 19"/>
          <p:cNvCxnSpPr>
            <a:cxnSpLocks noChangeShapeType="1"/>
            <a:stCxn id="396306" idx="6"/>
            <a:endCxn id="39630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630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63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96310" name="AutoShape 22"/>
          <p:cNvCxnSpPr>
            <a:cxnSpLocks noChangeShapeType="1"/>
            <a:stCxn id="396308" idx="6"/>
            <a:endCxn id="3963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96311" name="AutoShape 23"/>
          <p:cNvCxnSpPr>
            <a:cxnSpLocks noChangeShapeType="1"/>
            <a:stCxn id="396291" idx="5"/>
            <a:endCxn id="3963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6312" name="AutoShape 24"/>
          <p:cNvCxnSpPr>
            <a:cxnSpLocks noChangeShapeType="1"/>
            <a:stCxn id="396306" idx="7"/>
            <a:endCxn id="39629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6314" name="AutoShape 26"/>
          <p:cNvCxnSpPr>
            <a:cxnSpLocks noChangeShapeType="1"/>
            <a:stCxn id="396309" idx="1"/>
            <a:endCxn id="3962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6315" name="AutoShape 27"/>
          <p:cNvCxnSpPr>
            <a:cxnSpLocks noChangeShapeType="1"/>
            <a:stCxn id="396308" idx="7"/>
            <a:endCxn id="3962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96316" name="AutoShape 28"/>
          <p:cNvCxnSpPr>
            <a:cxnSpLocks noChangeShapeType="1"/>
            <a:stCxn id="396298" idx="3"/>
            <a:endCxn id="3962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963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63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9632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632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96329" name="AutoShape 41"/>
          <p:cNvCxnSpPr>
            <a:cxnSpLocks noChangeShapeType="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sp>
        <p:nvSpPr>
          <p:cNvPr id="41" name="Text Box 30">
            <a:extLst>
              <a:ext uri="{FF2B5EF4-FFF2-40B4-BE49-F238E27FC236}">
                <a16:creationId xmlns:a16="http://schemas.microsoft.com/office/drawing/2014/main" id="{A1AE5176-A771-B34B-A10B-3D3BF3A2CD8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2" name="Text Box 31">
            <a:extLst>
              <a:ext uri="{FF2B5EF4-FFF2-40B4-BE49-F238E27FC236}">
                <a16:creationId xmlns:a16="http://schemas.microsoft.com/office/drawing/2014/main" id="{C4C45E25-6053-294E-B0F4-A62E8FBDB495}"/>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3" name="Text Box 32">
            <a:extLst>
              <a:ext uri="{FF2B5EF4-FFF2-40B4-BE49-F238E27FC236}">
                <a16:creationId xmlns:a16="http://schemas.microsoft.com/office/drawing/2014/main" id="{2759E9FE-8673-A348-9D8D-4121E86A506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4" name="Text Box 34">
            <a:extLst>
              <a:ext uri="{FF2B5EF4-FFF2-40B4-BE49-F238E27FC236}">
                <a16:creationId xmlns:a16="http://schemas.microsoft.com/office/drawing/2014/main" id="{D50D33E7-66D9-D444-A50A-FADC4D65CE7F}"/>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5029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B3ECF86B-35CE-44A6-8E7B-3962796D6718}" type="slidenum">
              <a:rPr lang="en-US" altLang="zh-TW"/>
              <a:pPr/>
              <a:t>38</a:t>
            </a:fld>
            <a:endParaRPr lang="en-US" altLang="zh-TW" sz="1400"/>
          </a:p>
        </p:txBody>
      </p:sp>
      <p:sp>
        <p:nvSpPr>
          <p:cNvPr id="37888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888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888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888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8886" name="AutoShape 6"/>
          <p:cNvCxnSpPr>
            <a:cxnSpLocks noChangeShapeType="1"/>
            <a:stCxn id="378883" idx="7"/>
            <a:endCxn id="37888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8887" name="AutoShape 7"/>
          <p:cNvCxnSpPr>
            <a:cxnSpLocks noChangeShapeType="1"/>
            <a:stCxn id="378883" idx="6"/>
            <a:endCxn id="37888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8888" name="AutoShape 8"/>
          <p:cNvCxnSpPr>
            <a:cxnSpLocks noChangeShapeType="1"/>
            <a:stCxn id="378884" idx="6"/>
            <a:endCxn id="37889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8889" name="AutoShape 9"/>
          <p:cNvCxnSpPr>
            <a:cxnSpLocks noChangeShapeType="1"/>
            <a:stCxn id="378884" idx="5"/>
            <a:endCxn id="37888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8890"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889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8892" name="AutoShape 12"/>
          <p:cNvCxnSpPr>
            <a:cxnSpLocks noChangeShapeType="1"/>
            <a:stCxn id="378895" idx="3"/>
            <a:endCxn id="37889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8893" name="AutoShape 13"/>
          <p:cNvCxnSpPr>
            <a:cxnSpLocks noChangeShapeType="1"/>
            <a:stCxn id="378891" idx="2"/>
            <a:endCxn id="37888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8894" name="AutoShape 14"/>
          <p:cNvCxnSpPr>
            <a:cxnSpLocks noChangeShapeType="1"/>
            <a:stCxn id="378901" idx="0"/>
            <a:endCxn id="37889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889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8896" name="AutoShape 16"/>
          <p:cNvCxnSpPr>
            <a:cxnSpLocks noChangeShapeType="1"/>
            <a:stCxn id="378890" idx="6"/>
            <a:endCxn id="37889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8897" name="AutoShape 17"/>
          <p:cNvCxnSpPr>
            <a:cxnSpLocks noChangeShapeType="1"/>
            <a:stCxn id="378890" idx="5"/>
            <a:endCxn id="37889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889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8899" name="AutoShape 19"/>
          <p:cNvCxnSpPr>
            <a:cxnSpLocks noChangeShapeType="1"/>
            <a:stCxn id="378898" idx="6"/>
            <a:endCxn id="37890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8900"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890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8902" name="AutoShape 22"/>
          <p:cNvCxnSpPr>
            <a:cxnSpLocks noChangeShapeType="1"/>
            <a:stCxn id="378900" idx="6"/>
            <a:endCxn id="37890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8903" name="AutoShape 23"/>
          <p:cNvCxnSpPr>
            <a:cxnSpLocks noChangeShapeType="1"/>
            <a:stCxn id="378883" idx="5"/>
            <a:endCxn id="37889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8904" name="AutoShape 24"/>
          <p:cNvCxnSpPr>
            <a:cxnSpLocks noChangeShapeType="1"/>
            <a:stCxn id="378898" idx="7"/>
            <a:endCxn id="37888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8905" name="AutoShape 25"/>
          <p:cNvCxnSpPr>
            <a:cxnSpLocks noChangeShapeType="1"/>
            <a:stCxn id="378885" idx="5"/>
            <a:endCxn id="37890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8906" name="AutoShape 26"/>
          <p:cNvCxnSpPr>
            <a:cxnSpLocks noChangeShapeType="1"/>
            <a:stCxn id="378901" idx="1"/>
            <a:endCxn id="37889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8907" name="AutoShape 27"/>
          <p:cNvCxnSpPr>
            <a:cxnSpLocks noChangeShapeType="1"/>
            <a:stCxn id="378900" idx="7"/>
            <a:endCxn id="37889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8908" name="AutoShape 28"/>
          <p:cNvCxnSpPr>
            <a:cxnSpLocks noChangeShapeType="1"/>
            <a:stCxn id="378890" idx="3"/>
            <a:endCxn id="37888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890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891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891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891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8921" name="AutoShape 41"/>
          <p:cNvCxnSpPr>
            <a:cxnSpLocks noChangeShapeType="1"/>
            <a:stCxn id="378890" idx="3"/>
            <a:endCxn id="378885" idx="7"/>
          </p:cNvCxnSpPr>
          <p:nvPr/>
        </p:nvCxnSpPr>
        <p:spPr bwMode="auto">
          <a:xfrm flipH="1">
            <a:off x="3795713" y="1595438"/>
            <a:ext cx="889000" cy="1101725"/>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9D8EBADD-2713-F244-8779-C42838ADD87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5C0BDB03-F0EE-864E-88AF-437743042A8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3F342F92-DA45-C149-9705-D3330C0625C4}"/>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6CDC7A6D-7C15-9E40-AD24-5620FC766A47}"/>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120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8921"/>
                                        </p:tgtEl>
                                        <p:attrNameLst>
                                          <p:attrName>style.visibility</p:attrName>
                                        </p:attrNameLst>
                                      </p:cBhvr>
                                      <p:to>
                                        <p:strVal val="visible"/>
                                      </p:to>
                                    </p:set>
                                    <p:animEffect transition="in" filter="wipe(right)">
                                      <p:cBhvr>
                                        <p:cTn id="7" dur="500"/>
                                        <p:tgtEl>
                                          <p:spTgt spid="37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87BEEF7B-2F14-4EDA-AA99-756E9562505C}" type="slidenum">
              <a:rPr lang="en-US" altLang="zh-TW"/>
              <a:pPr/>
              <a:t>39</a:t>
            </a:fld>
            <a:endParaRPr lang="en-US" altLang="zh-TW" sz="1400"/>
          </a:p>
        </p:txBody>
      </p:sp>
      <p:sp>
        <p:nvSpPr>
          <p:cNvPr id="37990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990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990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990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9910" name="AutoShape 6"/>
          <p:cNvCxnSpPr>
            <a:cxnSpLocks noChangeShapeType="1"/>
            <a:stCxn id="379907" idx="7"/>
            <a:endCxn id="37990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9911" name="AutoShape 7"/>
          <p:cNvCxnSpPr>
            <a:cxnSpLocks noChangeShapeType="1"/>
            <a:stCxn id="379907" idx="6"/>
            <a:endCxn id="37990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9912" name="AutoShape 8"/>
          <p:cNvCxnSpPr>
            <a:cxnSpLocks noChangeShapeType="1"/>
            <a:stCxn id="379908" idx="6"/>
            <a:endCxn id="37991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9913" name="AutoShape 9"/>
          <p:cNvCxnSpPr>
            <a:cxnSpLocks noChangeShapeType="1"/>
            <a:stCxn id="379908" idx="5"/>
            <a:endCxn id="37990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9914"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991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9916" name="AutoShape 12"/>
          <p:cNvCxnSpPr>
            <a:cxnSpLocks noChangeShapeType="1"/>
            <a:stCxn id="379919" idx="3"/>
            <a:endCxn id="37991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9917" name="AutoShape 13"/>
          <p:cNvCxnSpPr>
            <a:cxnSpLocks noChangeShapeType="1"/>
            <a:stCxn id="379915" idx="2"/>
            <a:endCxn id="37990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9918" name="AutoShape 14"/>
          <p:cNvCxnSpPr>
            <a:cxnSpLocks noChangeShapeType="1"/>
            <a:stCxn id="379925" idx="0"/>
            <a:endCxn id="37991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991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9920" name="AutoShape 16"/>
          <p:cNvCxnSpPr>
            <a:cxnSpLocks noChangeShapeType="1"/>
            <a:stCxn id="379914" idx="6"/>
            <a:endCxn id="37991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9921" name="AutoShape 17"/>
          <p:cNvCxnSpPr>
            <a:cxnSpLocks noChangeShapeType="1"/>
            <a:stCxn id="379914" idx="5"/>
            <a:endCxn id="37991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992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9923" name="AutoShape 19"/>
          <p:cNvCxnSpPr>
            <a:cxnSpLocks noChangeShapeType="1"/>
            <a:stCxn id="379922" idx="6"/>
            <a:endCxn id="37992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9924"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992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9926" name="AutoShape 22"/>
          <p:cNvCxnSpPr>
            <a:cxnSpLocks noChangeShapeType="1"/>
            <a:stCxn id="379924" idx="6"/>
            <a:endCxn id="37992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9927" name="AutoShape 23"/>
          <p:cNvCxnSpPr>
            <a:cxnSpLocks noChangeShapeType="1"/>
            <a:stCxn id="379907" idx="5"/>
            <a:endCxn id="37992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9928" name="AutoShape 24"/>
          <p:cNvCxnSpPr>
            <a:cxnSpLocks noChangeShapeType="1"/>
            <a:stCxn id="379922" idx="7"/>
            <a:endCxn id="37990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9929" name="AutoShape 25"/>
          <p:cNvCxnSpPr>
            <a:cxnSpLocks noChangeShapeType="1"/>
            <a:stCxn id="379909" idx="5"/>
            <a:endCxn id="37992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9930" name="AutoShape 26"/>
          <p:cNvCxnSpPr>
            <a:cxnSpLocks noChangeShapeType="1"/>
            <a:stCxn id="379925" idx="1"/>
            <a:endCxn id="37991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9931" name="AutoShape 27"/>
          <p:cNvCxnSpPr>
            <a:cxnSpLocks noChangeShapeType="1"/>
            <a:stCxn id="379924" idx="7"/>
            <a:endCxn id="37991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9932" name="AutoShape 28"/>
          <p:cNvCxnSpPr>
            <a:cxnSpLocks noChangeShapeType="1"/>
            <a:stCxn id="379914" idx="3"/>
            <a:endCxn id="37990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7993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993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993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994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9945" name="AutoShape 41"/>
          <p:cNvCxnSpPr>
            <a:cxnSpLocks noChangeShapeType="1"/>
            <a:stCxn id="379914" idx="6"/>
            <a:endCxn id="379919" idx="2"/>
          </p:cNvCxnSpPr>
          <p:nvPr/>
        </p:nvCxnSpPr>
        <p:spPr bwMode="auto">
          <a:xfrm>
            <a:off x="4906963" y="1498600"/>
            <a:ext cx="2454275" cy="0"/>
          </a:xfrm>
          <a:prstGeom prst="straightConnector1">
            <a:avLst/>
          </a:prstGeom>
          <a:noFill/>
          <a:ln w="50800">
            <a:solidFill>
              <a:schemeClr val="accent1"/>
            </a:solidFill>
            <a:round/>
            <a:headEnd/>
            <a:tailEnd type="triangle" w="med" len="med"/>
          </a:ln>
          <a:effectLst/>
        </p:spPr>
      </p:cxnSp>
      <p:sp>
        <p:nvSpPr>
          <p:cNvPr id="379946" name="Oval 42"/>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sp>
        <p:nvSpPr>
          <p:cNvPr id="379947" name="Text Box 43"/>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ED477B2F-99D5-0A44-A569-C9B799F759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5E7FF222-85AD-0742-AC70-9A8BC96FEC74}"/>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C7F6A65-4FB9-1640-AFF6-0698BDA8F590}"/>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9003A557-2776-D34D-B3D5-A7DA211CAB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611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9945"/>
                                        </p:tgtEl>
                                        <p:attrNameLst>
                                          <p:attrName>style.visibility</p:attrName>
                                        </p:attrNameLst>
                                      </p:cBhvr>
                                      <p:to>
                                        <p:strVal val="visible"/>
                                      </p:to>
                                    </p:set>
                                    <p:animEffect transition="in" filter="wipe(left)">
                                      <p:cBhvr>
                                        <p:cTn id="7" dur="500"/>
                                        <p:tgtEl>
                                          <p:spTgt spid="37994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994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46" grpId="0" animBg="1" autoUpdateAnimBg="0"/>
      <p:bldP spid="3799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75ED3-50D1-0A48-B7C0-7A379836B8CD}"/>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14701448-221B-DD40-8F8A-C7C75E642136}"/>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811E86F7-32D1-CA40-82A2-BB74DDD9E2D6}"/>
              </a:ext>
            </a:extLst>
          </p:cNvPr>
          <p:cNvSpPr>
            <a:spLocks noGrp="1"/>
          </p:cNvSpPr>
          <p:nvPr>
            <p:ph idx="1"/>
          </p:nvPr>
        </p:nvSpPr>
        <p:spPr>
          <a:xfrm>
            <a:off x="457200" y="1416050"/>
            <a:ext cx="8229600" cy="4525963"/>
          </a:xfrm>
        </p:spPr>
        <p:txBody>
          <a:bodyPr/>
          <a:lstStyle/>
          <a:p>
            <a:r>
              <a:rPr lang="en-US" altLang="zh-TW" dirty="0"/>
              <a:t>Multiple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r>
              <a:rPr lang="en-US" altLang="zh-TW" dirty="0"/>
              <a:t>Complete Graph</a:t>
            </a:r>
          </a:p>
        </p:txBody>
      </p:sp>
      <p:sp>
        <p:nvSpPr>
          <p:cNvPr id="6" name="Oval 4">
            <a:extLst>
              <a:ext uri="{FF2B5EF4-FFF2-40B4-BE49-F238E27FC236}">
                <a16:creationId xmlns:a16="http://schemas.microsoft.com/office/drawing/2014/main" id="{139599A5-C63E-194E-808F-DB0593679670}"/>
              </a:ext>
            </a:extLst>
          </p:cNvPr>
          <p:cNvSpPr>
            <a:spLocks noChangeArrowheads="1"/>
          </p:cNvSpPr>
          <p:nvPr/>
        </p:nvSpPr>
        <p:spPr bwMode="auto">
          <a:xfrm>
            <a:off x="3468675" y="153033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A55EA86C-44A9-114C-AC97-408E9E25BF16}"/>
              </a:ext>
            </a:extLst>
          </p:cNvPr>
          <p:cNvSpPr>
            <a:spLocks noChangeArrowheads="1"/>
          </p:cNvSpPr>
          <p:nvPr/>
        </p:nvSpPr>
        <p:spPr bwMode="auto">
          <a:xfrm>
            <a:off x="2786050" y="2382825"/>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8" name="Oval 6">
            <a:extLst>
              <a:ext uri="{FF2B5EF4-FFF2-40B4-BE49-F238E27FC236}">
                <a16:creationId xmlns:a16="http://schemas.microsoft.com/office/drawing/2014/main" id="{45282F73-38F5-EA4E-A286-75A39D9ADB40}"/>
              </a:ext>
            </a:extLst>
          </p:cNvPr>
          <p:cNvSpPr>
            <a:spLocks noChangeArrowheads="1"/>
          </p:cNvSpPr>
          <p:nvPr/>
        </p:nvSpPr>
        <p:spPr bwMode="auto">
          <a:xfrm>
            <a:off x="3484550" y="2387588"/>
            <a:ext cx="371475" cy="461962"/>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dirty="0">
                <a:ea typeface="文鼎中楷" charset="-120"/>
              </a:rPr>
              <a:t>2</a:t>
            </a:r>
            <a:endParaRPr lang="en-US" altLang="zh-TW" dirty="0"/>
          </a:p>
        </p:txBody>
      </p:sp>
      <p:sp>
        <p:nvSpPr>
          <p:cNvPr id="9" name="Oval 7">
            <a:extLst>
              <a:ext uri="{FF2B5EF4-FFF2-40B4-BE49-F238E27FC236}">
                <a16:creationId xmlns:a16="http://schemas.microsoft.com/office/drawing/2014/main" id="{7F2BB671-45AD-DD48-927F-E8C8F39B9CBB}"/>
              </a:ext>
            </a:extLst>
          </p:cNvPr>
          <p:cNvSpPr>
            <a:spLocks noChangeArrowheads="1"/>
          </p:cNvSpPr>
          <p:nvPr/>
        </p:nvSpPr>
        <p:spPr bwMode="auto">
          <a:xfrm>
            <a:off x="3482962" y="322896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0" name="Line 8">
            <a:extLst>
              <a:ext uri="{FF2B5EF4-FFF2-40B4-BE49-F238E27FC236}">
                <a16:creationId xmlns:a16="http://schemas.microsoft.com/office/drawing/2014/main" id="{D0289765-8918-6240-9742-0F5989FCD163}"/>
              </a:ext>
            </a:extLst>
          </p:cNvPr>
          <p:cNvSpPr>
            <a:spLocks noChangeShapeType="1"/>
          </p:cNvSpPr>
          <p:nvPr/>
        </p:nvSpPr>
        <p:spPr bwMode="auto">
          <a:xfrm>
            <a:off x="3682987" y="1993888"/>
            <a:ext cx="1588" cy="39370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370A7FF6-6889-0544-BB29-C2F48936BF9B}"/>
              </a:ext>
            </a:extLst>
          </p:cNvPr>
          <p:cNvSpPr>
            <a:spLocks noChangeShapeType="1"/>
          </p:cNvSpPr>
          <p:nvPr/>
        </p:nvSpPr>
        <p:spPr bwMode="auto">
          <a:xfrm>
            <a:off x="3682987" y="2863838"/>
            <a:ext cx="1588" cy="369887"/>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DEEDE306-B64A-1C4C-99C2-553A56EC42D5}"/>
              </a:ext>
            </a:extLst>
          </p:cNvPr>
          <p:cNvSpPr>
            <a:spLocks noChangeShapeType="1"/>
          </p:cNvSpPr>
          <p:nvPr/>
        </p:nvSpPr>
        <p:spPr bwMode="auto">
          <a:xfrm>
            <a:off x="3165462" y="2619363"/>
            <a:ext cx="319088" cy="0"/>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753ECE44-F5BA-FB48-851E-6659223C15CA}"/>
              </a:ext>
            </a:extLst>
          </p:cNvPr>
          <p:cNvSpPr>
            <a:spLocks noChangeShapeType="1"/>
          </p:cNvSpPr>
          <p:nvPr/>
        </p:nvSpPr>
        <p:spPr bwMode="auto">
          <a:xfrm flipH="1">
            <a:off x="3065450" y="1892288"/>
            <a:ext cx="433387" cy="50482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F8090E8B-7EDB-6A4E-A5F2-E9F9932F58A1}"/>
              </a:ext>
            </a:extLst>
          </p:cNvPr>
          <p:cNvSpPr>
            <a:spLocks noChangeShapeType="1"/>
          </p:cNvSpPr>
          <p:nvPr/>
        </p:nvSpPr>
        <p:spPr bwMode="auto">
          <a:xfrm flipH="1">
            <a:off x="3125775" y="1962138"/>
            <a:ext cx="420687" cy="498475"/>
          </a:xfrm>
          <a:prstGeom prst="line">
            <a:avLst/>
          </a:prstGeom>
          <a:noFill/>
          <a:ln w="3175">
            <a:solidFill>
              <a:schemeClr val="tx1"/>
            </a:solidFill>
            <a:round/>
            <a:headEnd/>
            <a:tailEnd/>
          </a:ln>
          <a:effectLst/>
        </p:spPr>
        <p:txBody>
          <a:bodyPr/>
          <a:lstStyle/>
          <a:p>
            <a:endParaRPr lang="zh-TW" altLang="en-US"/>
          </a:p>
        </p:txBody>
      </p:sp>
      <p:sp>
        <p:nvSpPr>
          <p:cNvPr id="15" name="Rectangle 13">
            <a:extLst>
              <a:ext uri="{FF2B5EF4-FFF2-40B4-BE49-F238E27FC236}">
                <a16:creationId xmlns:a16="http://schemas.microsoft.com/office/drawing/2014/main" id="{19945681-F5FC-9D43-96CC-D94BAF04E316}"/>
              </a:ext>
            </a:extLst>
          </p:cNvPr>
          <p:cNvSpPr>
            <a:spLocks noChangeArrowheads="1"/>
          </p:cNvSpPr>
          <p:nvPr/>
        </p:nvSpPr>
        <p:spPr bwMode="auto">
          <a:xfrm>
            <a:off x="3422637" y="364171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G4 </a:t>
            </a:r>
          </a:p>
        </p:txBody>
      </p:sp>
      <p:sp>
        <p:nvSpPr>
          <p:cNvPr id="16" name="Oval 14">
            <a:extLst>
              <a:ext uri="{FF2B5EF4-FFF2-40B4-BE49-F238E27FC236}">
                <a16:creationId xmlns:a16="http://schemas.microsoft.com/office/drawing/2014/main" id="{8639FCD8-40E8-2741-99D0-21BE9FDEFBF7}"/>
              </a:ext>
            </a:extLst>
          </p:cNvPr>
          <p:cNvSpPr>
            <a:spLocks noChangeArrowheads="1"/>
          </p:cNvSpPr>
          <p:nvPr/>
        </p:nvSpPr>
        <p:spPr bwMode="auto">
          <a:xfrm>
            <a:off x="4471993" y="412275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628AFF37-1AB2-E24C-B6C2-1B4BA5204FF8}"/>
              </a:ext>
            </a:extLst>
          </p:cNvPr>
          <p:cNvSpPr>
            <a:spLocks noChangeArrowheads="1"/>
          </p:cNvSpPr>
          <p:nvPr/>
        </p:nvSpPr>
        <p:spPr bwMode="auto">
          <a:xfrm>
            <a:off x="491331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8" name="Oval 16">
            <a:extLst>
              <a:ext uri="{FF2B5EF4-FFF2-40B4-BE49-F238E27FC236}">
                <a16:creationId xmlns:a16="http://schemas.microsoft.com/office/drawing/2014/main" id="{AE8FA63D-56D3-844B-BF5D-2D122A473B04}"/>
              </a:ext>
            </a:extLst>
          </p:cNvPr>
          <p:cNvSpPr>
            <a:spLocks noChangeArrowheads="1"/>
          </p:cNvSpPr>
          <p:nvPr/>
        </p:nvSpPr>
        <p:spPr bwMode="auto">
          <a:xfrm>
            <a:off x="4462468" y="538958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DD0C84DB-8907-6A45-B169-646EAD5A6FAF}"/>
              </a:ext>
            </a:extLst>
          </p:cNvPr>
          <p:cNvSpPr>
            <a:spLocks noChangeArrowheads="1"/>
          </p:cNvSpPr>
          <p:nvPr/>
        </p:nvSpPr>
        <p:spPr bwMode="auto">
          <a:xfrm>
            <a:off x="403066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0" name="Line 18">
            <a:extLst>
              <a:ext uri="{FF2B5EF4-FFF2-40B4-BE49-F238E27FC236}">
                <a16:creationId xmlns:a16="http://schemas.microsoft.com/office/drawing/2014/main" id="{2116DC77-4C92-2944-BF6E-DC918DB1A217}"/>
              </a:ext>
            </a:extLst>
          </p:cNvPr>
          <p:cNvSpPr>
            <a:spLocks noChangeShapeType="1"/>
          </p:cNvSpPr>
          <p:nvPr/>
        </p:nvSpPr>
        <p:spPr bwMode="auto">
          <a:xfrm>
            <a:off x="4808543" y="4497408"/>
            <a:ext cx="196850" cy="285750"/>
          </a:xfrm>
          <a:prstGeom prst="line">
            <a:avLst/>
          </a:prstGeom>
          <a:noFill/>
          <a:ln w="3175">
            <a:solidFill>
              <a:schemeClr val="tx1"/>
            </a:solidFill>
            <a:round/>
            <a:headEnd/>
            <a:tailEnd/>
          </a:ln>
          <a:effectLst/>
        </p:spPr>
        <p:txBody>
          <a:bodyPr/>
          <a:lstStyle/>
          <a:p>
            <a:endParaRPr lang="zh-TW" altLang="en-US"/>
          </a:p>
        </p:txBody>
      </p:sp>
      <p:sp>
        <p:nvSpPr>
          <p:cNvPr id="21" name="Line 19">
            <a:extLst>
              <a:ext uri="{FF2B5EF4-FFF2-40B4-BE49-F238E27FC236}">
                <a16:creationId xmlns:a16="http://schemas.microsoft.com/office/drawing/2014/main" id="{B8C25BED-2981-3D4C-ABA5-2F3FF165C5FD}"/>
              </a:ext>
            </a:extLst>
          </p:cNvPr>
          <p:cNvSpPr>
            <a:spLocks noChangeShapeType="1"/>
          </p:cNvSpPr>
          <p:nvPr/>
        </p:nvSpPr>
        <p:spPr bwMode="auto">
          <a:xfrm flipV="1">
            <a:off x="4786318" y="5184796"/>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20">
            <a:extLst>
              <a:ext uri="{FF2B5EF4-FFF2-40B4-BE49-F238E27FC236}">
                <a16:creationId xmlns:a16="http://schemas.microsoft.com/office/drawing/2014/main" id="{C0FC9565-289F-8846-97BE-0D333A482659}"/>
              </a:ext>
            </a:extLst>
          </p:cNvPr>
          <p:cNvSpPr>
            <a:spLocks noChangeShapeType="1"/>
          </p:cNvSpPr>
          <p:nvPr/>
        </p:nvSpPr>
        <p:spPr bwMode="auto">
          <a:xfrm>
            <a:off x="4302130" y="5202258"/>
            <a:ext cx="188913" cy="269875"/>
          </a:xfrm>
          <a:prstGeom prst="line">
            <a:avLst/>
          </a:prstGeom>
          <a:noFill/>
          <a:ln w="3175">
            <a:solidFill>
              <a:schemeClr val="tx1"/>
            </a:solidFill>
            <a:round/>
            <a:headEnd/>
            <a:tailEnd/>
          </a:ln>
          <a:effectLst/>
        </p:spPr>
        <p:txBody>
          <a:bodyPr/>
          <a:lstStyle/>
          <a:p>
            <a:endParaRPr lang="zh-TW" altLang="en-US"/>
          </a:p>
        </p:txBody>
      </p:sp>
      <p:sp>
        <p:nvSpPr>
          <p:cNvPr id="23" name="Line 21">
            <a:extLst>
              <a:ext uri="{FF2B5EF4-FFF2-40B4-BE49-F238E27FC236}">
                <a16:creationId xmlns:a16="http://schemas.microsoft.com/office/drawing/2014/main" id="{B9417FCF-133C-384E-A877-CB8A82A409BC}"/>
              </a:ext>
            </a:extLst>
          </p:cNvPr>
          <p:cNvSpPr>
            <a:spLocks noChangeShapeType="1"/>
          </p:cNvSpPr>
          <p:nvPr/>
        </p:nvSpPr>
        <p:spPr bwMode="auto">
          <a:xfrm flipV="1">
            <a:off x="4279905" y="4446608"/>
            <a:ext cx="182563" cy="3206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E7F4FD2A-CE2F-EF4E-A36F-82EA150282BF}"/>
              </a:ext>
            </a:extLst>
          </p:cNvPr>
          <p:cNvSpPr>
            <a:spLocks noChangeShapeType="1"/>
          </p:cNvSpPr>
          <p:nvPr/>
        </p:nvSpPr>
        <p:spPr bwMode="auto">
          <a:xfrm>
            <a:off x="4406905" y="5002233"/>
            <a:ext cx="506413" cy="1588"/>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B9942710-41EA-F342-B5C1-4235BD1D656F}"/>
              </a:ext>
            </a:extLst>
          </p:cNvPr>
          <p:cNvSpPr>
            <a:spLocks noChangeShapeType="1"/>
          </p:cNvSpPr>
          <p:nvPr/>
        </p:nvSpPr>
        <p:spPr bwMode="auto">
          <a:xfrm>
            <a:off x="4654555" y="4584721"/>
            <a:ext cx="0" cy="782637"/>
          </a:xfrm>
          <a:prstGeom prst="line">
            <a:avLst/>
          </a:prstGeom>
          <a:noFill/>
          <a:ln w="3175">
            <a:solidFill>
              <a:schemeClr val="tx1"/>
            </a:solidFill>
            <a:round/>
            <a:headEnd/>
            <a:tailEnd/>
          </a:ln>
          <a:effectLst/>
        </p:spPr>
        <p:txBody>
          <a:bodyPr/>
          <a:lstStyle/>
          <a:p>
            <a:endParaRPr lang="zh-TW" altLang="en-US"/>
          </a:p>
        </p:txBody>
      </p:sp>
      <p:sp>
        <p:nvSpPr>
          <p:cNvPr id="26" name="Rectangle 24">
            <a:extLst>
              <a:ext uri="{FF2B5EF4-FFF2-40B4-BE49-F238E27FC236}">
                <a16:creationId xmlns:a16="http://schemas.microsoft.com/office/drawing/2014/main" id="{E85862EC-8A4C-6C42-87BF-09EF3A2DFF1F}"/>
              </a:ext>
            </a:extLst>
          </p:cNvPr>
          <p:cNvSpPr>
            <a:spLocks noChangeArrowheads="1"/>
          </p:cNvSpPr>
          <p:nvPr/>
        </p:nvSpPr>
        <p:spPr bwMode="auto">
          <a:xfrm>
            <a:off x="4389443" y="5837258"/>
            <a:ext cx="512762"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138458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364B64A-C57B-47D4-9723-649A55575168}" type="slidenum">
              <a:rPr lang="en-US" altLang="zh-TW"/>
              <a:pPr/>
              <a:t>40</a:t>
            </a:fld>
            <a:endParaRPr lang="en-US" altLang="zh-TW" sz="1400"/>
          </a:p>
        </p:txBody>
      </p:sp>
      <p:sp>
        <p:nvSpPr>
          <p:cNvPr id="38093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093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093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093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0934" name="AutoShape 6"/>
          <p:cNvCxnSpPr>
            <a:cxnSpLocks noChangeShapeType="1"/>
            <a:stCxn id="380931" idx="7"/>
            <a:endCxn id="38093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0935" name="AutoShape 7"/>
          <p:cNvCxnSpPr>
            <a:cxnSpLocks noChangeShapeType="1"/>
            <a:stCxn id="380931" idx="6"/>
            <a:endCxn id="38093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0936" name="AutoShape 8"/>
          <p:cNvCxnSpPr>
            <a:cxnSpLocks noChangeShapeType="1"/>
            <a:stCxn id="380932" idx="6"/>
            <a:endCxn id="38093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0937" name="AutoShape 9"/>
          <p:cNvCxnSpPr>
            <a:cxnSpLocks noChangeShapeType="1"/>
            <a:stCxn id="380932" idx="5"/>
            <a:endCxn id="38093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0938"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093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0940" name="AutoShape 12"/>
          <p:cNvCxnSpPr>
            <a:cxnSpLocks noChangeShapeType="1"/>
            <a:stCxn id="380943" idx="3"/>
            <a:endCxn id="38093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0941" name="AutoShape 13"/>
          <p:cNvCxnSpPr>
            <a:cxnSpLocks noChangeShapeType="1"/>
            <a:stCxn id="380939" idx="2"/>
            <a:endCxn id="38093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0942" name="AutoShape 14"/>
          <p:cNvCxnSpPr>
            <a:cxnSpLocks noChangeShapeType="1"/>
            <a:stCxn id="380949" idx="0"/>
            <a:endCxn id="38094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0943"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0944" name="AutoShape 16"/>
          <p:cNvCxnSpPr>
            <a:cxnSpLocks noChangeShapeType="1"/>
            <a:stCxn id="380938" idx="6"/>
            <a:endCxn id="38094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0945" name="AutoShape 17"/>
          <p:cNvCxnSpPr>
            <a:cxnSpLocks noChangeShapeType="1"/>
            <a:stCxn id="380938" idx="5"/>
            <a:endCxn id="38093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094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0947" name="AutoShape 19"/>
          <p:cNvCxnSpPr>
            <a:cxnSpLocks noChangeShapeType="1"/>
            <a:stCxn id="380946" idx="6"/>
            <a:endCxn id="38094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094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094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0950" name="AutoShape 22"/>
          <p:cNvCxnSpPr>
            <a:cxnSpLocks noChangeShapeType="1"/>
            <a:stCxn id="380948" idx="6"/>
            <a:endCxn id="38094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0951" name="AutoShape 23"/>
          <p:cNvCxnSpPr>
            <a:cxnSpLocks noChangeShapeType="1"/>
            <a:stCxn id="380931" idx="5"/>
            <a:endCxn id="38094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0952" name="AutoShape 24"/>
          <p:cNvCxnSpPr>
            <a:cxnSpLocks noChangeShapeType="1"/>
            <a:stCxn id="380946" idx="7"/>
            <a:endCxn id="38093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0953" name="AutoShape 25"/>
          <p:cNvCxnSpPr>
            <a:cxnSpLocks noChangeShapeType="1"/>
            <a:stCxn id="380933" idx="5"/>
            <a:endCxn id="38094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0954" name="AutoShape 26"/>
          <p:cNvCxnSpPr>
            <a:cxnSpLocks noChangeShapeType="1"/>
            <a:stCxn id="380949" idx="1"/>
            <a:endCxn id="38093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0955" name="AutoShape 27"/>
          <p:cNvCxnSpPr>
            <a:cxnSpLocks noChangeShapeType="1"/>
            <a:stCxn id="380948" idx="7"/>
            <a:endCxn id="38093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0956" name="AutoShape 28"/>
          <p:cNvCxnSpPr>
            <a:cxnSpLocks noChangeShapeType="1"/>
            <a:stCxn id="380938" idx="3"/>
            <a:endCxn id="38093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095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096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8  </a:t>
            </a:r>
          </a:p>
        </p:txBody>
      </p:sp>
      <p:sp>
        <p:nvSpPr>
          <p:cNvPr id="38096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6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70" name="Text Box 42"/>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2" name="Text Box 30">
            <a:extLst>
              <a:ext uri="{FF2B5EF4-FFF2-40B4-BE49-F238E27FC236}">
                <a16:creationId xmlns:a16="http://schemas.microsoft.com/office/drawing/2014/main" id="{4389C65F-385C-7445-B422-8C25CF04686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3" name="Text Box 31">
            <a:extLst>
              <a:ext uri="{FF2B5EF4-FFF2-40B4-BE49-F238E27FC236}">
                <a16:creationId xmlns:a16="http://schemas.microsoft.com/office/drawing/2014/main" id="{446018A5-855C-BE44-852F-AF635EA546B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4" name="Text Box 32">
            <a:extLst>
              <a:ext uri="{FF2B5EF4-FFF2-40B4-BE49-F238E27FC236}">
                <a16:creationId xmlns:a16="http://schemas.microsoft.com/office/drawing/2014/main" id="{006729C5-3F3C-EB48-8B1C-C60221FA7827}"/>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5" name="Text Box 34">
            <a:extLst>
              <a:ext uri="{FF2B5EF4-FFF2-40B4-BE49-F238E27FC236}">
                <a16:creationId xmlns:a16="http://schemas.microsoft.com/office/drawing/2014/main" id="{DC8B2277-5F2B-9941-9493-B859C335B13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85574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2B7FF0B-FAEB-4B26-BF7F-BC643426D2CA}" type="slidenum">
              <a:rPr lang="en-US" altLang="zh-TW"/>
              <a:pPr/>
              <a:t>41</a:t>
            </a:fld>
            <a:endParaRPr lang="en-US" altLang="zh-TW" sz="1400"/>
          </a:p>
        </p:txBody>
      </p:sp>
      <p:sp>
        <p:nvSpPr>
          <p:cNvPr id="38195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195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195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195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1958" name="AutoShape 6"/>
          <p:cNvCxnSpPr>
            <a:cxnSpLocks noChangeShapeType="1"/>
            <a:stCxn id="381955" idx="7"/>
            <a:endCxn id="38195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1959" name="AutoShape 7"/>
          <p:cNvCxnSpPr>
            <a:cxnSpLocks noChangeShapeType="1"/>
            <a:stCxn id="381955" idx="6"/>
            <a:endCxn id="38195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1960" name="AutoShape 8"/>
          <p:cNvCxnSpPr>
            <a:cxnSpLocks noChangeShapeType="1"/>
            <a:stCxn id="381956" idx="6"/>
            <a:endCxn id="38196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1961" name="AutoShape 9"/>
          <p:cNvCxnSpPr>
            <a:cxnSpLocks noChangeShapeType="1"/>
            <a:stCxn id="381956" idx="5"/>
            <a:endCxn id="38195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196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196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1964" name="AutoShape 12"/>
          <p:cNvCxnSpPr>
            <a:cxnSpLocks noChangeShapeType="1"/>
            <a:stCxn id="381967" idx="3"/>
            <a:endCxn id="381994" idx="7"/>
          </p:cNvCxnSpPr>
          <p:nvPr/>
        </p:nvCxnSpPr>
        <p:spPr bwMode="auto">
          <a:xfrm flipH="1">
            <a:off x="6234113" y="1595438"/>
            <a:ext cx="1171575" cy="1100137"/>
          </a:xfrm>
          <a:prstGeom prst="straightConnector1">
            <a:avLst/>
          </a:prstGeom>
          <a:noFill/>
          <a:ln w="19050">
            <a:solidFill>
              <a:schemeClr val="tx1"/>
            </a:solidFill>
            <a:round/>
            <a:headEnd type="triangle" w="med" len="med"/>
            <a:tailEnd/>
          </a:ln>
          <a:effectLst/>
        </p:spPr>
      </p:cxnSp>
      <p:cxnSp>
        <p:nvCxnSpPr>
          <p:cNvPr id="381965" name="AutoShape 13"/>
          <p:cNvCxnSpPr>
            <a:cxnSpLocks noChangeShapeType="1"/>
            <a:stCxn id="381963" idx="2"/>
            <a:endCxn id="38195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1966" name="AutoShape 14"/>
          <p:cNvCxnSpPr>
            <a:cxnSpLocks noChangeShapeType="1"/>
            <a:stCxn id="381973" idx="0"/>
            <a:endCxn id="38196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1967"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1968" name="AutoShape 16"/>
          <p:cNvCxnSpPr>
            <a:cxnSpLocks noChangeShapeType="1"/>
            <a:stCxn id="381962" idx="6"/>
            <a:endCxn id="38196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1969" name="AutoShape 17"/>
          <p:cNvCxnSpPr>
            <a:cxnSpLocks noChangeShapeType="1"/>
            <a:stCxn id="381962" idx="5"/>
            <a:endCxn id="38196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197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1971" name="AutoShape 19"/>
          <p:cNvCxnSpPr>
            <a:cxnSpLocks noChangeShapeType="1"/>
            <a:stCxn id="381970" idx="6"/>
            <a:endCxn id="38197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1972"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197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1974" name="AutoShape 22"/>
          <p:cNvCxnSpPr>
            <a:cxnSpLocks noChangeShapeType="1"/>
            <a:stCxn id="381972" idx="6"/>
            <a:endCxn id="38197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1975" name="AutoShape 23"/>
          <p:cNvCxnSpPr>
            <a:cxnSpLocks noChangeShapeType="1"/>
            <a:stCxn id="381955" idx="5"/>
            <a:endCxn id="38197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1976" name="AutoShape 24"/>
          <p:cNvCxnSpPr>
            <a:cxnSpLocks noChangeShapeType="1"/>
            <a:stCxn id="381970" idx="7"/>
            <a:endCxn id="38195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1977" name="AutoShape 25"/>
          <p:cNvCxnSpPr>
            <a:cxnSpLocks noChangeShapeType="1"/>
            <a:stCxn id="381957" idx="5"/>
            <a:endCxn id="38197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1978" name="AutoShape 26"/>
          <p:cNvCxnSpPr>
            <a:cxnSpLocks noChangeShapeType="1"/>
            <a:stCxn id="381973" idx="1"/>
            <a:endCxn id="38196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1979" name="AutoShape 27"/>
          <p:cNvCxnSpPr>
            <a:cxnSpLocks noChangeShapeType="1"/>
            <a:stCxn id="381972" idx="7"/>
            <a:endCxn id="38196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1980" name="AutoShape 28"/>
          <p:cNvCxnSpPr>
            <a:cxnSpLocks noChangeShapeType="1"/>
            <a:stCxn id="381962" idx="3"/>
            <a:endCxn id="38195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198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198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a:t>
            </a:r>
          </a:p>
        </p:txBody>
      </p:sp>
      <p:sp>
        <p:nvSpPr>
          <p:cNvPr id="38198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9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1993" name="AutoShape 41"/>
          <p:cNvCxnSpPr>
            <a:cxnSpLocks noChangeShapeType="1"/>
            <a:stCxn id="381972" idx="7"/>
            <a:endCxn id="381963" idx="3"/>
          </p:cNvCxnSpPr>
          <p:nvPr/>
        </p:nvCxnSpPr>
        <p:spPr bwMode="auto">
          <a:xfrm flipV="1">
            <a:off x="4862513" y="2890838"/>
            <a:ext cx="1193800" cy="1023937"/>
          </a:xfrm>
          <a:prstGeom prst="straightConnector1">
            <a:avLst/>
          </a:prstGeom>
          <a:noFill/>
          <a:ln w="50800">
            <a:solidFill>
              <a:schemeClr val="accent1"/>
            </a:solidFill>
            <a:round/>
            <a:headEnd/>
            <a:tailEnd type="triangle" w="med" len="med"/>
          </a:ln>
          <a:effectLst/>
        </p:spPr>
      </p:cxnSp>
      <p:sp>
        <p:nvSpPr>
          <p:cNvPr id="381994" name="Oval 42"/>
          <p:cNvSpPr>
            <a:spLocks noChangeAspect="1" noChangeArrowheads="1"/>
          </p:cNvSpPr>
          <p:nvPr/>
        </p:nvSpPr>
        <p:spPr bwMode="auto">
          <a:xfrm>
            <a:off x="60198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81995"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5" name="Text Box 30">
            <a:extLst>
              <a:ext uri="{FF2B5EF4-FFF2-40B4-BE49-F238E27FC236}">
                <a16:creationId xmlns:a16="http://schemas.microsoft.com/office/drawing/2014/main" id="{FBD76DC7-F1F1-AB48-BF27-4E7D55D4DFEA}"/>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75EC670F-C38F-E34A-90B9-8EA99660093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470D77AB-087A-5947-B1EB-E8BEE5926A3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289C0D-1EDD-0341-A6C3-E7FD3215876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874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1993"/>
                                        </p:tgtEl>
                                        <p:attrNameLst>
                                          <p:attrName>style.visibility</p:attrName>
                                        </p:attrNameLst>
                                      </p:cBhvr>
                                      <p:to>
                                        <p:strVal val="visible"/>
                                      </p:to>
                                    </p:set>
                                    <p:animEffect transition="in" filter="wipe(left)">
                                      <p:cBhvr>
                                        <p:cTn id="7" dur="500"/>
                                        <p:tgtEl>
                                          <p:spTgt spid="38199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199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1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4" grpId="0" animBg="1" autoUpdateAnimBg="0"/>
      <p:bldP spid="38199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投影片編號版面配置區 2"/>
          <p:cNvSpPr>
            <a:spLocks noGrp="1"/>
          </p:cNvSpPr>
          <p:nvPr>
            <p:ph type="sldNum" sz="quarter" idx="4294967295"/>
          </p:nvPr>
        </p:nvSpPr>
        <p:spPr>
          <a:xfrm>
            <a:off x="7239000" y="6629400"/>
            <a:ext cx="1905000" cy="228600"/>
          </a:xfrm>
          <a:prstGeom prst="rect">
            <a:avLst/>
          </a:prstGeom>
        </p:spPr>
        <p:txBody>
          <a:bodyPr/>
          <a:lstStyle/>
          <a:p>
            <a:fld id="{FE96479B-5FEC-4F10-8DD9-D75A55DAF578}" type="slidenum">
              <a:rPr lang="en-US" altLang="zh-TW"/>
              <a:pPr/>
              <a:t>42</a:t>
            </a:fld>
            <a:endParaRPr lang="en-US" altLang="zh-TW" sz="1400"/>
          </a:p>
        </p:txBody>
      </p:sp>
      <p:sp>
        <p:nvSpPr>
          <p:cNvPr id="38297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297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298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298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2982" name="AutoShape 6"/>
          <p:cNvCxnSpPr>
            <a:cxnSpLocks noChangeShapeType="1"/>
            <a:stCxn id="382979" idx="7"/>
            <a:endCxn id="38298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2983" name="AutoShape 7"/>
          <p:cNvCxnSpPr>
            <a:cxnSpLocks noChangeShapeType="1"/>
            <a:stCxn id="382979" idx="6"/>
            <a:endCxn id="38298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2984" name="AutoShape 8"/>
          <p:cNvCxnSpPr>
            <a:cxnSpLocks noChangeShapeType="1"/>
            <a:stCxn id="382980" idx="6"/>
            <a:endCxn id="38298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2985" name="AutoShape 9"/>
          <p:cNvCxnSpPr>
            <a:cxnSpLocks noChangeShapeType="1"/>
            <a:stCxn id="382980" idx="5"/>
            <a:endCxn id="38298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298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2987"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2988" name="AutoShape 12"/>
          <p:cNvCxnSpPr>
            <a:cxnSpLocks noChangeShapeType="1"/>
            <a:stCxn id="382991" idx="3"/>
            <a:endCxn id="38298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2989" name="AutoShape 13"/>
          <p:cNvCxnSpPr>
            <a:cxnSpLocks noChangeShapeType="1"/>
            <a:stCxn id="382987" idx="2"/>
            <a:endCxn id="38298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2990" name="AutoShape 14"/>
          <p:cNvCxnSpPr>
            <a:cxnSpLocks noChangeShapeType="1"/>
            <a:stCxn id="382997" idx="0"/>
            <a:endCxn id="38299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2991"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2992" name="AutoShape 16"/>
          <p:cNvCxnSpPr>
            <a:cxnSpLocks noChangeShapeType="1"/>
            <a:stCxn id="382986" idx="6"/>
            <a:endCxn id="38299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2993" name="AutoShape 17"/>
          <p:cNvCxnSpPr>
            <a:cxnSpLocks noChangeShapeType="1"/>
            <a:stCxn id="382986" idx="5"/>
            <a:endCxn id="38298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299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2995" name="AutoShape 19"/>
          <p:cNvCxnSpPr>
            <a:cxnSpLocks noChangeShapeType="1"/>
            <a:stCxn id="382994" idx="6"/>
            <a:endCxn id="38299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2996"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299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2998" name="AutoShape 22"/>
          <p:cNvCxnSpPr>
            <a:cxnSpLocks noChangeShapeType="1"/>
            <a:stCxn id="382996" idx="6"/>
            <a:endCxn id="38299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2999" name="AutoShape 23"/>
          <p:cNvCxnSpPr>
            <a:cxnSpLocks noChangeShapeType="1"/>
            <a:stCxn id="382979" idx="5"/>
            <a:endCxn id="38299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3000" name="AutoShape 24"/>
          <p:cNvCxnSpPr>
            <a:cxnSpLocks noChangeShapeType="1"/>
            <a:stCxn id="382994" idx="7"/>
            <a:endCxn id="38298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3001" name="AutoShape 25"/>
          <p:cNvCxnSpPr>
            <a:cxnSpLocks noChangeShapeType="1"/>
            <a:stCxn id="382981" idx="5"/>
            <a:endCxn id="38299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3002" name="AutoShape 26"/>
          <p:cNvCxnSpPr>
            <a:cxnSpLocks noChangeShapeType="1"/>
            <a:stCxn id="382997" idx="1"/>
            <a:endCxn id="38298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3003" name="AutoShape 27"/>
          <p:cNvCxnSpPr>
            <a:cxnSpLocks noChangeShapeType="1"/>
            <a:stCxn id="382996" idx="7"/>
            <a:endCxn id="38298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3004" name="AutoShape 28"/>
          <p:cNvCxnSpPr>
            <a:cxnSpLocks noChangeShapeType="1"/>
            <a:stCxn id="382986" idx="3"/>
            <a:endCxn id="38298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300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300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a:t>
            </a:r>
          </a:p>
        </p:txBody>
      </p:sp>
      <p:sp>
        <p:nvSpPr>
          <p:cNvPr id="38301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3017" name="AutoShape 41"/>
          <p:cNvCxnSpPr>
            <a:cxnSpLocks noChangeShapeType="1"/>
            <a:stCxn id="382996" idx="6"/>
            <a:endCxn id="382997" idx="2"/>
          </p:cNvCxnSpPr>
          <p:nvPr/>
        </p:nvCxnSpPr>
        <p:spPr bwMode="auto">
          <a:xfrm>
            <a:off x="4906963" y="4013200"/>
            <a:ext cx="2454275" cy="0"/>
          </a:xfrm>
          <a:prstGeom prst="straightConnector1">
            <a:avLst/>
          </a:prstGeom>
          <a:noFill/>
          <a:ln w="50800">
            <a:solidFill>
              <a:schemeClr val="accent1"/>
            </a:solidFill>
            <a:round/>
            <a:headEnd/>
            <a:tailEnd type="triangle" w="med" len="med"/>
          </a:ln>
          <a:effectLst/>
        </p:spPr>
      </p:cxnSp>
      <p:sp>
        <p:nvSpPr>
          <p:cNvPr id="383018" name="Oval 42"/>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sp>
        <p:nvSpPr>
          <p:cNvPr id="383019"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3020"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6" name="Text Box 30">
            <a:extLst>
              <a:ext uri="{FF2B5EF4-FFF2-40B4-BE49-F238E27FC236}">
                <a16:creationId xmlns:a16="http://schemas.microsoft.com/office/drawing/2014/main" id="{B066B6A2-EDC2-9B4D-BBE5-F026D84D1A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9EEF6850-5CCE-6944-B512-BA09657CBD6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7AB64C14-847C-424F-9F3B-CEE1E48A8B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7D4DDB69-9C4E-474B-9379-95BF6CA3433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3271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3017"/>
                                        </p:tgtEl>
                                        <p:attrNameLst>
                                          <p:attrName>style.visibility</p:attrName>
                                        </p:attrNameLst>
                                      </p:cBhvr>
                                      <p:to>
                                        <p:strVal val="visible"/>
                                      </p:to>
                                    </p:set>
                                    <p:animEffect transition="in" filter="wipe(left)">
                                      <p:cBhvr>
                                        <p:cTn id="7" dur="500"/>
                                        <p:tgtEl>
                                          <p:spTgt spid="3830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301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18" grpId="0" animBg="1" autoUpdateAnimBg="0"/>
      <p:bldP spid="38302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1C3E4218-985F-4104-A52D-72C229ADA5A7}" type="slidenum">
              <a:rPr lang="en-US" altLang="zh-TW"/>
              <a:pPr/>
              <a:t>43</a:t>
            </a:fld>
            <a:endParaRPr lang="en-US" altLang="zh-TW" sz="1400"/>
          </a:p>
        </p:txBody>
      </p:sp>
      <p:sp>
        <p:nvSpPr>
          <p:cNvPr id="38400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400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400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400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4006" name="AutoShape 6"/>
          <p:cNvCxnSpPr>
            <a:cxnSpLocks noChangeShapeType="1"/>
            <a:stCxn id="384003" idx="7"/>
            <a:endCxn id="38400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4007" name="AutoShape 7"/>
          <p:cNvCxnSpPr>
            <a:cxnSpLocks noChangeShapeType="1"/>
            <a:stCxn id="384003" idx="6"/>
            <a:endCxn id="38400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4008" name="AutoShape 8"/>
          <p:cNvCxnSpPr>
            <a:cxnSpLocks noChangeShapeType="1"/>
            <a:stCxn id="384004" idx="6"/>
            <a:endCxn id="38401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4009" name="AutoShape 9"/>
          <p:cNvCxnSpPr>
            <a:cxnSpLocks noChangeShapeType="1"/>
            <a:stCxn id="384004" idx="5"/>
            <a:endCxn id="38400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401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4011"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4012" name="AutoShape 12"/>
          <p:cNvCxnSpPr>
            <a:cxnSpLocks noChangeShapeType="1"/>
            <a:stCxn id="384015" idx="3"/>
            <a:endCxn id="38401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4013" name="AutoShape 13"/>
          <p:cNvCxnSpPr>
            <a:cxnSpLocks noChangeShapeType="1"/>
            <a:stCxn id="384011" idx="2"/>
            <a:endCxn id="38400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4014" name="AutoShape 14"/>
          <p:cNvCxnSpPr>
            <a:cxnSpLocks noChangeShapeType="1"/>
            <a:stCxn id="384021" idx="0"/>
            <a:endCxn id="38401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4015"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4016" name="AutoShape 16"/>
          <p:cNvCxnSpPr>
            <a:cxnSpLocks noChangeShapeType="1"/>
            <a:stCxn id="384010" idx="6"/>
            <a:endCxn id="38401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4017" name="AutoShape 17"/>
          <p:cNvCxnSpPr>
            <a:cxnSpLocks noChangeShapeType="1"/>
            <a:stCxn id="384010" idx="5"/>
            <a:endCxn id="38401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401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4019" name="AutoShape 19"/>
          <p:cNvCxnSpPr>
            <a:cxnSpLocks noChangeShapeType="1"/>
            <a:stCxn id="384018" idx="6"/>
            <a:endCxn id="38402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4020"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402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4022" name="AutoShape 22"/>
          <p:cNvCxnSpPr>
            <a:cxnSpLocks noChangeShapeType="1"/>
            <a:stCxn id="384020" idx="6"/>
            <a:endCxn id="38402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4023" name="AutoShape 23"/>
          <p:cNvCxnSpPr>
            <a:cxnSpLocks noChangeShapeType="1"/>
            <a:stCxn id="384003" idx="5"/>
            <a:endCxn id="38401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4024" name="AutoShape 24"/>
          <p:cNvCxnSpPr>
            <a:cxnSpLocks noChangeShapeType="1"/>
            <a:stCxn id="384018" idx="7"/>
            <a:endCxn id="38400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4025" name="AutoShape 25"/>
          <p:cNvCxnSpPr>
            <a:cxnSpLocks noChangeShapeType="1"/>
            <a:stCxn id="384005" idx="5"/>
            <a:endCxn id="38402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4026" name="AutoShape 26"/>
          <p:cNvCxnSpPr>
            <a:cxnSpLocks noChangeShapeType="1"/>
            <a:stCxn id="384021" idx="1"/>
            <a:endCxn id="38401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4027" name="AutoShape 27"/>
          <p:cNvCxnSpPr>
            <a:cxnSpLocks noChangeShapeType="1"/>
            <a:stCxn id="384020" idx="7"/>
            <a:endCxn id="38401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4028" name="AutoShape 28"/>
          <p:cNvCxnSpPr>
            <a:cxnSpLocks noChangeShapeType="1"/>
            <a:stCxn id="384010" idx="3"/>
            <a:endCxn id="38400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402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403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9  </a:t>
            </a:r>
          </a:p>
        </p:txBody>
      </p:sp>
      <p:sp>
        <p:nvSpPr>
          <p:cNvPr id="38403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3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4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3"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4"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7B15AF6-9AC2-8044-B357-F689DFC2306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DB0EC621-1769-1D40-8171-6EDA33DD6DA3}"/>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38E88A4-6486-BE4A-AC28-42DF172390AF}"/>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FED62151-93F2-EA4C-B20D-69A4A906F44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186961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D3A42F74-25A6-4C79-A2FE-060206EF9C79}" type="slidenum">
              <a:rPr lang="en-US" altLang="zh-TW"/>
              <a:pPr/>
              <a:t>44</a:t>
            </a:fld>
            <a:endParaRPr lang="en-US" altLang="zh-TW" sz="1400"/>
          </a:p>
        </p:txBody>
      </p:sp>
      <p:sp>
        <p:nvSpPr>
          <p:cNvPr id="38502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502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502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502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5030" name="AutoShape 6"/>
          <p:cNvCxnSpPr>
            <a:cxnSpLocks noChangeShapeType="1"/>
            <a:stCxn id="385027" idx="7"/>
            <a:endCxn id="38502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5031" name="AutoShape 7"/>
          <p:cNvCxnSpPr>
            <a:cxnSpLocks noChangeShapeType="1"/>
            <a:stCxn id="385027" idx="6"/>
            <a:endCxn id="38502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5032" name="AutoShape 8"/>
          <p:cNvCxnSpPr>
            <a:cxnSpLocks noChangeShapeType="1"/>
            <a:stCxn id="385028" idx="6"/>
            <a:endCxn id="38503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5033" name="AutoShape 9"/>
          <p:cNvCxnSpPr>
            <a:cxnSpLocks noChangeShapeType="1"/>
            <a:stCxn id="385028" idx="5"/>
            <a:endCxn id="38502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503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5035"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5036" name="AutoShape 12"/>
          <p:cNvCxnSpPr>
            <a:cxnSpLocks noChangeShapeType="1"/>
            <a:stCxn id="385039" idx="3"/>
            <a:endCxn id="38503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5037" name="AutoShape 13"/>
          <p:cNvCxnSpPr>
            <a:cxnSpLocks noChangeShapeType="1"/>
            <a:stCxn id="385035" idx="2"/>
            <a:endCxn id="38502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5038" name="AutoShape 14"/>
          <p:cNvCxnSpPr>
            <a:cxnSpLocks noChangeShapeType="1"/>
            <a:stCxn id="385045" idx="0"/>
            <a:endCxn id="38503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5039" name="Oval 15"/>
          <p:cNvSpPr>
            <a:spLocks noChangeAspect="1" noChangeArrowheads="1"/>
          </p:cNvSpPr>
          <p:nvPr/>
        </p:nvSpPr>
        <p:spPr bwMode="auto">
          <a:xfrm>
            <a:off x="736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5040" name="AutoShape 16"/>
          <p:cNvCxnSpPr>
            <a:cxnSpLocks noChangeShapeType="1"/>
            <a:stCxn id="385034" idx="6"/>
            <a:endCxn id="38503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5041" name="AutoShape 17"/>
          <p:cNvCxnSpPr>
            <a:cxnSpLocks noChangeShapeType="1"/>
            <a:stCxn id="385034" idx="5"/>
            <a:endCxn id="38503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504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5043" name="AutoShape 19"/>
          <p:cNvCxnSpPr>
            <a:cxnSpLocks noChangeShapeType="1"/>
            <a:stCxn id="385042" idx="6"/>
            <a:endCxn id="38504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504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504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5046" name="AutoShape 22"/>
          <p:cNvCxnSpPr>
            <a:cxnSpLocks noChangeShapeType="1"/>
            <a:stCxn id="385044" idx="6"/>
            <a:endCxn id="38504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5047" name="AutoShape 23"/>
          <p:cNvCxnSpPr>
            <a:cxnSpLocks noChangeShapeType="1"/>
            <a:stCxn id="385027" idx="5"/>
            <a:endCxn id="38504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5048" name="AutoShape 24"/>
          <p:cNvCxnSpPr>
            <a:cxnSpLocks noChangeShapeType="1"/>
            <a:stCxn id="385042" idx="7"/>
            <a:endCxn id="38502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5049" name="AutoShape 25"/>
          <p:cNvCxnSpPr>
            <a:cxnSpLocks noChangeShapeType="1"/>
            <a:stCxn id="385029" idx="5"/>
            <a:endCxn id="38504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5050" name="AutoShape 26"/>
          <p:cNvCxnSpPr>
            <a:cxnSpLocks noChangeShapeType="1"/>
            <a:stCxn id="385045" idx="1"/>
            <a:endCxn id="38503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5051" name="AutoShape 27"/>
          <p:cNvCxnSpPr>
            <a:cxnSpLocks noChangeShapeType="1"/>
            <a:stCxn id="385044" idx="7"/>
            <a:endCxn id="38503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5052" name="AutoShape 28"/>
          <p:cNvCxnSpPr>
            <a:cxnSpLocks noChangeShapeType="1"/>
            <a:stCxn id="385034" idx="3"/>
            <a:endCxn id="38502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505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505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8 7 9  </a:t>
            </a:r>
          </a:p>
        </p:txBody>
      </p:sp>
      <p:sp>
        <p:nvSpPr>
          <p:cNvPr id="38505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45F77F8-E4DA-5940-9998-79C0118B830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0807221F-F8B8-5740-99A6-5723C51B346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5439B6D-BCAA-CC41-B5B2-488D1D5C638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108DE97-50B0-5840-8FD7-BFFD4111AF4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6618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35136E9-8BE2-42B6-B9B9-FD6C7A05FB77}" type="slidenum">
              <a:rPr lang="en-US" altLang="zh-TW"/>
              <a:pPr/>
              <a:t>45</a:t>
            </a:fld>
            <a:endParaRPr lang="en-US" altLang="zh-TW" sz="1400"/>
          </a:p>
        </p:txBody>
      </p:sp>
      <p:sp>
        <p:nvSpPr>
          <p:cNvPr id="38707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707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707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707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7078" name="AutoShape 6"/>
          <p:cNvCxnSpPr>
            <a:cxnSpLocks noChangeShapeType="1"/>
            <a:stCxn id="387075" idx="7"/>
            <a:endCxn id="38707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7079" name="AutoShape 7"/>
          <p:cNvCxnSpPr>
            <a:cxnSpLocks noChangeShapeType="1"/>
            <a:stCxn id="387075" idx="6"/>
            <a:endCxn id="38707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7080" name="AutoShape 8"/>
          <p:cNvCxnSpPr>
            <a:cxnSpLocks noChangeShapeType="1"/>
            <a:stCxn id="387076" idx="6"/>
            <a:endCxn id="38708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7081" name="AutoShape 9"/>
          <p:cNvCxnSpPr>
            <a:cxnSpLocks noChangeShapeType="1"/>
            <a:stCxn id="387076" idx="5"/>
            <a:endCxn id="38707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708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7083"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7084" name="AutoShape 12"/>
          <p:cNvCxnSpPr>
            <a:cxnSpLocks noChangeShapeType="1"/>
            <a:stCxn id="387087" idx="3"/>
            <a:endCxn id="38708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7085" name="AutoShape 13"/>
          <p:cNvCxnSpPr>
            <a:cxnSpLocks noChangeShapeType="1"/>
            <a:stCxn id="387083" idx="2"/>
            <a:endCxn id="38707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7086" name="AutoShape 14"/>
          <p:cNvCxnSpPr>
            <a:cxnSpLocks noChangeShapeType="1"/>
            <a:stCxn id="387093" idx="0"/>
            <a:endCxn id="38708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708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7088" name="AutoShape 16"/>
          <p:cNvCxnSpPr>
            <a:cxnSpLocks noChangeShapeType="1"/>
            <a:stCxn id="387082" idx="6"/>
            <a:endCxn id="38708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7089" name="AutoShape 17"/>
          <p:cNvCxnSpPr>
            <a:cxnSpLocks noChangeShapeType="1"/>
            <a:stCxn id="387082" idx="5"/>
            <a:endCxn id="38708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709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7091" name="AutoShape 19"/>
          <p:cNvCxnSpPr>
            <a:cxnSpLocks noChangeShapeType="1"/>
            <a:stCxn id="387090" idx="6"/>
            <a:endCxn id="38709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709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7093"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7094" name="AutoShape 22"/>
          <p:cNvCxnSpPr>
            <a:cxnSpLocks noChangeShapeType="1"/>
            <a:stCxn id="387092" idx="6"/>
            <a:endCxn id="38709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7095" name="AutoShape 23"/>
          <p:cNvCxnSpPr>
            <a:cxnSpLocks noChangeShapeType="1"/>
            <a:stCxn id="387075" idx="5"/>
            <a:endCxn id="38709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7096" name="AutoShape 24"/>
          <p:cNvCxnSpPr>
            <a:cxnSpLocks noChangeShapeType="1"/>
            <a:stCxn id="387090" idx="7"/>
            <a:endCxn id="38707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7097" name="AutoShape 25"/>
          <p:cNvCxnSpPr>
            <a:cxnSpLocks noChangeShapeType="1"/>
            <a:stCxn id="387077" idx="5"/>
            <a:endCxn id="38709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7098" name="AutoShape 26"/>
          <p:cNvCxnSpPr>
            <a:cxnSpLocks noChangeShapeType="1"/>
            <a:stCxn id="387093" idx="1"/>
            <a:endCxn id="38708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7099" name="AutoShape 27"/>
          <p:cNvCxnSpPr>
            <a:cxnSpLocks noChangeShapeType="1"/>
            <a:stCxn id="387092" idx="7"/>
            <a:endCxn id="38708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7100" name="AutoShape 28"/>
          <p:cNvCxnSpPr>
            <a:cxnSpLocks noChangeShapeType="1"/>
            <a:stCxn id="387082" idx="3"/>
            <a:endCxn id="38707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710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710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710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1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7115" name="AutoShape 43"/>
          <p:cNvCxnSpPr>
            <a:cxnSpLocks noChangeShapeType="1"/>
            <a:stCxn id="387083" idx="1"/>
            <a:endCxn id="387082" idx="5"/>
          </p:cNvCxnSpPr>
          <p:nvPr/>
        </p:nvCxnSpPr>
        <p:spPr bwMode="auto">
          <a:xfrm flipH="1" flipV="1">
            <a:off x="4862513" y="1595438"/>
            <a:ext cx="1193800"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94773C2C-69EB-3042-A092-489100F1BA7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1DE209D3-E4F8-134F-9020-7CB71B54724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E598CE5A-6F77-7941-A14E-1504CFF78172}"/>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F35B3D4-CD45-F24F-9E7C-9E2B6663F4F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6072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7115"/>
                                        </p:tgtEl>
                                        <p:attrNameLst>
                                          <p:attrName>style.visibility</p:attrName>
                                        </p:attrNameLst>
                                      </p:cBhvr>
                                      <p:to>
                                        <p:strVal val="visible"/>
                                      </p:to>
                                    </p:set>
                                    <p:animEffect transition="in" filter="wipe(right)">
                                      <p:cBhvr>
                                        <p:cTn id="7" dur="500"/>
                                        <p:tgtEl>
                                          <p:spTgt spid="387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5ADF19C8-D162-4ADE-9106-5FD97C99BFA6}" type="slidenum">
              <a:rPr lang="en-US" altLang="zh-TW"/>
              <a:pPr/>
              <a:t>46</a:t>
            </a:fld>
            <a:endParaRPr lang="en-US" altLang="zh-TW" sz="1400"/>
          </a:p>
        </p:txBody>
      </p:sp>
      <p:sp>
        <p:nvSpPr>
          <p:cNvPr id="38809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809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810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810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8102" name="AutoShape 6"/>
          <p:cNvCxnSpPr>
            <a:cxnSpLocks noChangeShapeType="1"/>
            <a:stCxn id="388099" idx="7"/>
            <a:endCxn id="38810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8103" name="AutoShape 7"/>
          <p:cNvCxnSpPr>
            <a:cxnSpLocks noChangeShapeType="1"/>
            <a:stCxn id="388099" idx="6"/>
            <a:endCxn id="38810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8104" name="AutoShape 8"/>
          <p:cNvCxnSpPr>
            <a:cxnSpLocks noChangeShapeType="1"/>
            <a:stCxn id="388100" idx="6"/>
            <a:endCxn id="38810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8105" name="AutoShape 9"/>
          <p:cNvCxnSpPr>
            <a:cxnSpLocks noChangeShapeType="1"/>
            <a:stCxn id="388100" idx="5"/>
            <a:endCxn id="38810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810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8107"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8108" name="AutoShape 12"/>
          <p:cNvCxnSpPr>
            <a:cxnSpLocks noChangeShapeType="1"/>
            <a:stCxn id="388111" idx="3"/>
            <a:endCxn id="38810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8109" name="AutoShape 13"/>
          <p:cNvCxnSpPr>
            <a:cxnSpLocks noChangeShapeType="1"/>
            <a:stCxn id="388107" idx="2"/>
            <a:endCxn id="38810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8110" name="AutoShape 14"/>
          <p:cNvCxnSpPr>
            <a:cxnSpLocks noChangeShapeType="1"/>
            <a:stCxn id="388117" idx="0"/>
            <a:endCxn id="38811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8111"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8112" name="AutoShape 16"/>
          <p:cNvCxnSpPr>
            <a:cxnSpLocks noChangeShapeType="1"/>
            <a:stCxn id="388106" idx="6"/>
            <a:endCxn id="38811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8113" name="AutoShape 17"/>
          <p:cNvCxnSpPr>
            <a:cxnSpLocks noChangeShapeType="1"/>
            <a:stCxn id="388106" idx="5"/>
            <a:endCxn id="38810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811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8115" name="AutoShape 19"/>
          <p:cNvCxnSpPr>
            <a:cxnSpLocks noChangeShapeType="1"/>
            <a:stCxn id="388114" idx="6"/>
            <a:endCxn id="38811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8116"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8117"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8118" name="AutoShape 22"/>
          <p:cNvCxnSpPr>
            <a:cxnSpLocks noChangeShapeType="1"/>
            <a:stCxn id="388116" idx="6"/>
            <a:endCxn id="38811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8119" name="AutoShape 23"/>
          <p:cNvCxnSpPr>
            <a:cxnSpLocks noChangeShapeType="1"/>
            <a:stCxn id="388099" idx="5"/>
            <a:endCxn id="38811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8120" name="AutoShape 24"/>
          <p:cNvCxnSpPr>
            <a:cxnSpLocks noChangeShapeType="1"/>
            <a:stCxn id="388114" idx="7"/>
            <a:endCxn id="38810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8121" name="AutoShape 25"/>
          <p:cNvCxnSpPr>
            <a:cxnSpLocks noChangeShapeType="1"/>
            <a:stCxn id="388101" idx="5"/>
            <a:endCxn id="38811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8122" name="AutoShape 26"/>
          <p:cNvCxnSpPr>
            <a:cxnSpLocks noChangeShapeType="1"/>
            <a:stCxn id="388117" idx="1"/>
            <a:endCxn id="38810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8123" name="AutoShape 27"/>
          <p:cNvCxnSpPr>
            <a:cxnSpLocks noChangeShapeType="1"/>
            <a:stCxn id="388116" idx="7"/>
            <a:endCxn id="38810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8124" name="AutoShape 28"/>
          <p:cNvCxnSpPr>
            <a:cxnSpLocks noChangeShapeType="1"/>
            <a:stCxn id="388106" idx="3"/>
            <a:endCxn id="38810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812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812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813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7"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8"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8139" name="AutoShape 43"/>
          <p:cNvCxnSpPr>
            <a:cxnSpLocks noChangeShapeType="1"/>
            <a:stCxn id="388107" idx="2"/>
            <a:endCxn id="388101" idx="6"/>
          </p:cNvCxnSpPr>
          <p:nvPr/>
        </p:nvCxnSpPr>
        <p:spPr bwMode="auto">
          <a:xfrm flipH="1">
            <a:off x="3840163" y="2794000"/>
            <a:ext cx="2171700" cy="0"/>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A658B29C-CD5A-B149-996A-8A57BA25317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A3092DA-1DE3-2A43-8BD0-509104A03DA2}"/>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B84BD73A-15F3-694F-ACAC-5F7575E5689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8AEAC3EF-93FD-4C4A-82C2-AEEDF1CE27BA}"/>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96825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8139"/>
                                        </p:tgtEl>
                                        <p:attrNameLst>
                                          <p:attrName>style.visibility</p:attrName>
                                        </p:attrNameLst>
                                      </p:cBhvr>
                                      <p:to>
                                        <p:strVal val="visible"/>
                                      </p:to>
                                    </p:set>
                                    <p:animEffect transition="in" filter="wipe(right)">
                                      <p:cBhvr>
                                        <p:cTn id="7" dur="500"/>
                                        <p:tgtEl>
                                          <p:spTgt spid="38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F5038B26-4F28-4DB1-8D7C-0796A49991FE}" type="slidenum">
              <a:rPr lang="en-US" altLang="zh-TW"/>
              <a:pPr/>
              <a:t>47</a:t>
            </a:fld>
            <a:endParaRPr lang="en-US" altLang="zh-TW" sz="1400"/>
          </a:p>
        </p:txBody>
      </p:sp>
      <p:sp>
        <p:nvSpPr>
          <p:cNvPr id="38912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912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912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912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9126" name="AutoShape 6"/>
          <p:cNvCxnSpPr>
            <a:cxnSpLocks noChangeShapeType="1"/>
            <a:stCxn id="389123" idx="7"/>
            <a:endCxn id="38912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9127" name="AutoShape 7"/>
          <p:cNvCxnSpPr>
            <a:cxnSpLocks noChangeShapeType="1"/>
            <a:stCxn id="389123" idx="6"/>
            <a:endCxn id="38912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9128" name="AutoShape 8"/>
          <p:cNvCxnSpPr>
            <a:cxnSpLocks noChangeShapeType="1"/>
            <a:stCxn id="389124" idx="6"/>
            <a:endCxn id="38913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9129" name="AutoShape 9"/>
          <p:cNvCxnSpPr>
            <a:cxnSpLocks noChangeShapeType="1"/>
            <a:stCxn id="389124" idx="5"/>
            <a:endCxn id="38912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913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9131"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9132" name="AutoShape 12"/>
          <p:cNvCxnSpPr>
            <a:cxnSpLocks noChangeShapeType="1"/>
            <a:stCxn id="389135" idx="3"/>
            <a:endCxn id="38913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9133" name="AutoShape 13"/>
          <p:cNvCxnSpPr>
            <a:cxnSpLocks noChangeShapeType="1"/>
            <a:stCxn id="389131" idx="2"/>
            <a:endCxn id="38912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89134" name="AutoShape 14"/>
          <p:cNvCxnSpPr>
            <a:cxnSpLocks noChangeShapeType="1"/>
            <a:stCxn id="389141" idx="0"/>
            <a:endCxn id="38913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913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9136" name="AutoShape 16"/>
          <p:cNvCxnSpPr>
            <a:cxnSpLocks noChangeShapeType="1"/>
            <a:stCxn id="389130" idx="6"/>
            <a:endCxn id="38913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9137" name="AutoShape 17"/>
          <p:cNvCxnSpPr>
            <a:cxnSpLocks noChangeShapeType="1"/>
            <a:stCxn id="389130" idx="5"/>
            <a:endCxn id="38913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913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9139" name="AutoShape 19"/>
          <p:cNvCxnSpPr>
            <a:cxnSpLocks noChangeShapeType="1"/>
            <a:stCxn id="389138" idx="6"/>
            <a:endCxn id="38914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914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914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9142" name="AutoShape 22"/>
          <p:cNvCxnSpPr>
            <a:cxnSpLocks noChangeShapeType="1"/>
            <a:stCxn id="389140" idx="6"/>
            <a:endCxn id="38914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9143" name="AutoShape 23"/>
          <p:cNvCxnSpPr>
            <a:cxnSpLocks noChangeShapeType="1"/>
            <a:stCxn id="389123" idx="5"/>
            <a:endCxn id="38913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9144" name="AutoShape 24"/>
          <p:cNvCxnSpPr>
            <a:cxnSpLocks noChangeShapeType="1"/>
            <a:stCxn id="389138" idx="7"/>
            <a:endCxn id="38912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9145" name="AutoShape 25"/>
          <p:cNvCxnSpPr>
            <a:cxnSpLocks noChangeShapeType="1"/>
            <a:stCxn id="389125" idx="5"/>
            <a:endCxn id="38914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9146" name="AutoShape 26"/>
          <p:cNvCxnSpPr>
            <a:cxnSpLocks noChangeShapeType="1"/>
            <a:stCxn id="389141" idx="1"/>
            <a:endCxn id="38913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9147" name="AutoShape 27"/>
          <p:cNvCxnSpPr>
            <a:cxnSpLocks noChangeShapeType="1"/>
            <a:stCxn id="389140" idx="7"/>
            <a:endCxn id="38913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9148" name="AutoShape 28"/>
          <p:cNvCxnSpPr>
            <a:cxnSpLocks noChangeShapeType="1"/>
            <a:stCxn id="389130" idx="3"/>
            <a:endCxn id="38912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914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915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915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5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6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9163" name="AutoShape 43"/>
          <p:cNvCxnSpPr>
            <a:cxnSpLocks noChangeShapeType="1"/>
            <a:stCxn id="389131" idx="7"/>
            <a:endCxn id="389135" idx="3"/>
          </p:cNvCxnSpPr>
          <p:nvPr/>
        </p:nvCxnSpPr>
        <p:spPr bwMode="auto">
          <a:xfrm flipV="1">
            <a:off x="6234113" y="1595438"/>
            <a:ext cx="1171575"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38627E32-37E6-244B-8146-40E9DAB56D6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43887434-F0F0-B546-A27C-A70EF61CD4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F6227EF-B7D5-064A-B54C-79D637DB752E}"/>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78BE96C4-6324-2F43-B7D2-3F737C9FD17D}"/>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147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63"/>
                                        </p:tgtEl>
                                        <p:attrNameLst>
                                          <p:attrName>style.visibility</p:attrName>
                                        </p:attrNameLst>
                                      </p:cBhvr>
                                      <p:to>
                                        <p:strVal val="visible"/>
                                      </p:to>
                                    </p:set>
                                    <p:animEffect transition="in" filter="wipe(left)">
                                      <p:cBhvr>
                                        <p:cTn id="7" dur="500"/>
                                        <p:tgtEl>
                                          <p:spTgt spid="389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A5857812-5A7B-4992-BF7A-A617C872D046}" type="slidenum">
              <a:rPr lang="en-US" altLang="zh-TW"/>
              <a:pPr/>
              <a:t>48</a:t>
            </a:fld>
            <a:endParaRPr lang="en-US" altLang="zh-TW" sz="1400"/>
          </a:p>
        </p:txBody>
      </p:sp>
      <p:sp>
        <p:nvSpPr>
          <p:cNvPr id="39014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014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014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014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0150" name="AutoShape 6"/>
          <p:cNvCxnSpPr>
            <a:cxnSpLocks noChangeShapeType="1"/>
            <a:stCxn id="390147" idx="7"/>
            <a:endCxn id="39014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0151" name="AutoShape 7"/>
          <p:cNvCxnSpPr>
            <a:cxnSpLocks noChangeShapeType="1"/>
            <a:stCxn id="390147" idx="6"/>
            <a:endCxn id="39014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0152" name="AutoShape 8"/>
          <p:cNvCxnSpPr>
            <a:cxnSpLocks noChangeShapeType="1"/>
            <a:stCxn id="390148" idx="6"/>
            <a:endCxn id="39015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0153" name="AutoShape 9"/>
          <p:cNvCxnSpPr>
            <a:cxnSpLocks noChangeShapeType="1"/>
            <a:stCxn id="390148" idx="5"/>
            <a:endCxn id="39014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015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0155"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0156" name="AutoShape 12"/>
          <p:cNvCxnSpPr>
            <a:cxnSpLocks noChangeShapeType="1"/>
            <a:stCxn id="390159" idx="3"/>
            <a:endCxn id="390155"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0157" name="AutoShape 13"/>
          <p:cNvCxnSpPr>
            <a:cxnSpLocks noChangeShapeType="1"/>
            <a:stCxn id="390155" idx="2"/>
            <a:endCxn id="390149"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0158" name="AutoShape 14"/>
          <p:cNvCxnSpPr>
            <a:cxnSpLocks noChangeShapeType="1"/>
            <a:stCxn id="390165" idx="0"/>
            <a:endCxn id="39015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015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0160" name="AutoShape 16"/>
          <p:cNvCxnSpPr>
            <a:cxnSpLocks noChangeShapeType="1"/>
            <a:stCxn id="390154" idx="6"/>
            <a:endCxn id="39015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0161" name="AutoShape 17"/>
          <p:cNvCxnSpPr>
            <a:cxnSpLocks noChangeShapeType="1"/>
            <a:stCxn id="390154" idx="5"/>
            <a:endCxn id="390155"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016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0163" name="AutoShape 19"/>
          <p:cNvCxnSpPr>
            <a:cxnSpLocks noChangeShapeType="1"/>
            <a:stCxn id="390162" idx="6"/>
            <a:endCxn id="39016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016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016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0166" name="AutoShape 22"/>
          <p:cNvCxnSpPr>
            <a:cxnSpLocks noChangeShapeType="1"/>
            <a:stCxn id="390164" idx="6"/>
            <a:endCxn id="39016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0167" name="AutoShape 23"/>
          <p:cNvCxnSpPr>
            <a:cxnSpLocks noChangeShapeType="1"/>
            <a:stCxn id="390147" idx="5"/>
            <a:endCxn id="39016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0168" name="AutoShape 24"/>
          <p:cNvCxnSpPr>
            <a:cxnSpLocks noChangeShapeType="1"/>
            <a:stCxn id="390162" idx="7"/>
            <a:endCxn id="39014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0169" name="AutoShape 25"/>
          <p:cNvCxnSpPr>
            <a:cxnSpLocks noChangeShapeType="1"/>
            <a:stCxn id="390149" idx="5"/>
            <a:endCxn id="39016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0170" name="AutoShape 26"/>
          <p:cNvCxnSpPr>
            <a:cxnSpLocks noChangeShapeType="1"/>
            <a:stCxn id="390165" idx="1"/>
            <a:endCxn id="39015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0171" name="AutoShape 27"/>
          <p:cNvCxnSpPr>
            <a:cxnSpLocks noChangeShapeType="1"/>
            <a:stCxn id="390164" idx="7"/>
            <a:endCxn id="39015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0172" name="AutoShape 28"/>
          <p:cNvCxnSpPr>
            <a:cxnSpLocks noChangeShapeType="1"/>
            <a:stCxn id="390154" idx="3"/>
            <a:endCxn id="39014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017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017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9017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12DF4119-1717-5042-BA57-0103856407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79A53AD2-577E-CB47-8EEE-1EF8E8CB510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19D4234F-30C9-834C-AFAF-97081C2F47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999C338-FD9D-7547-8566-8418BAF51170}"/>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07024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769FB35E-05A7-40EC-89FE-569C66ACE0CF}" type="slidenum">
              <a:rPr lang="en-US" altLang="zh-TW"/>
              <a:pPr/>
              <a:t>49</a:t>
            </a:fld>
            <a:endParaRPr lang="en-US" altLang="zh-TW" sz="1400"/>
          </a:p>
        </p:txBody>
      </p:sp>
      <p:sp>
        <p:nvSpPr>
          <p:cNvPr id="39117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117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117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117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1174" name="AutoShape 6"/>
          <p:cNvCxnSpPr>
            <a:cxnSpLocks noChangeShapeType="1"/>
            <a:stCxn id="391171" idx="7"/>
            <a:endCxn id="39117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1175" name="AutoShape 7"/>
          <p:cNvCxnSpPr>
            <a:cxnSpLocks noChangeShapeType="1"/>
            <a:stCxn id="391171" idx="6"/>
            <a:endCxn id="39117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1176" name="AutoShape 8"/>
          <p:cNvCxnSpPr>
            <a:cxnSpLocks noChangeShapeType="1"/>
            <a:stCxn id="391172" idx="6"/>
            <a:endCxn id="39117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1177" name="AutoShape 9"/>
          <p:cNvCxnSpPr>
            <a:cxnSpLocks noChangeShapeType="1"/>
            <a:stCxn id="391172" idx="5"/>
            <a:endCxn id="39117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1178"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1179"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1180" name="AutoShape 12"/>
          <p:cNvCxnSpPr>
            <a:cxnSpLocks noChangeShapeType="1"/>
            <a:stCxn id="391183" idx="3"/>
            <a:endCxn id="391179"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1181" name="AutoShape 13"/>
          <p:cNvCxnSpPr>
            <a:cxnSpLocks noChangeShapeType="1"/>
            <a:stCxn id="391179" idx="2"/>
            <a:endCxn id="391173"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1182" name="AutoShape 14"/>
          <p:cNvCxnSpPr>
            <a:cxnSpLocks noChangeShapeType="1"/>
            <a:stCxn id="391189" idx="0"/>
            <a:endCxn id="39118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1183"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1184" name="AutoShape 16"/>
          <p:cNvCxnSpPr>
            <a:cxnSpLocks noChangeShapeType="1"/>
            <a:stCxn id="391178" idx="6"/>
            <a:endCxn id="39118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1185" name="AutoShape 17"/>
          <p:cNvCxnSpPr>
            <a:cxnSpLocks noChangeShapeType="1"/>
            <a:stCxn id="391178" idx="5"/>
            <a:endCxn id="391179"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118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1187" name="AutoShape 19"/>
          <p:cNvCxnSpPr>
            <a:cxnSpLocks noChangeShapeType="1"/>
            <a:stCxn id="391186" idx="6"/>
            <a:endCxn id="39118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1188"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1189"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1190" name="AutoShape 22"/>
          <p:cNvCxnSpPr>
            <a:cxnSpLocks noChangeShapeType="1"/>
            <a:stCxn id="391188" idx="6"/>
            <a:endCxn id="391189"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1191" name="AutoShape 23"/>
          <p:cNvCxnSpPr>
            <a:cxnSpLocks noChangeShapeType="1"/>
            <a:stCxn id="391171" idx="5"/>
            <a:endCxn id="39118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1192" name="AutoShape 24"/>
          <p:cNvCxnSpPr>
            <a:cxnSpLocks noChangeShapeType="1"/>
            <a:stCxn id="391186" idx="7"/>
            <a:endCxn id="39117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1193" name="AutoShape 25"/>
          <p:cNvCxnSpPr>
            <a:cxnSpLocks noChangeShapeType="1"/>
            <a:stCxn id="391173" idx="5"/>
            <a:endCxn id="39118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1194" name="AutoShape 26"/>
          <p:cNvCxnSpPr>
            <a:cxnSpLocks noChangeShapeType="1"/>
            <a:stCxn id="391189" idx="1"/>
            <a:endCxn id="39117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1195" name="AutoShape 27"/>
          <p:cNvCxnSpPr>
            <a:cxnSpLocks noChangeShapeType="1"/>
            <a:stCxn id="391188" idx="7"/>
            <a:endCxn id="391179"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1196" name="AutoShape 28"/>
          <p:cNvCxnSpPr>
            <a:cxnSpLocks noChangeShapeType="1"/>
            <a:stCxn id="391178" idx="3"/>
            <a:endCxn id="39117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119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120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120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8"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09"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10"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1211" name="AutoShape 43"/>
          <p:cNvCxnSpPr>
            <a:cxnSpLocks noChangeShapeType="1"/>
            <a:stCxn id="391189" idx="1"/>
            <a:endCxn id="391179" idx="5"/>
          </p:cNvCxnSpPr>
          <p:nvPr/>
        </p:nvCxnSpPr>
        <p:spPr bwMode="auto">
          <a:xfrm flipH="1" flipV="1">
            <a:off x="6234113" y="2890838"/>
            <a:ext cx="1171575" cy="1023937"/>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67276F9D-666F-F747-B8B1-BE6599AF7CA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6EA05492-30F1-F047-9013-5D19B8B671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82080C1A-9174-6747-9A43-A315ED891BD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5ED9FCC-BBF6-1043-87C6-79B563DA88F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6496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1211"/>
                                        </p:tgtEl>
                                        <p:attrNameLst>
                                          <p:attrName>style.visibility</p:attrName>
                                        </p:attrNameLst>
                                      </p:cBhvr>
                                      <p:to>
                                        <p:strVal val="visible"/>
                                      </p:to>
                                    </p:set>
                                    <p:animEffect transition="in" filter="wipe(right)">
                                      <p:cBhvr>
                                        <p:cTn id="7" dur="500"/>
                                        <p:tgtEl>
                                          <p:spTgt spid="39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BE869-DA05-4E40-87D4-65C7025470C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0FC8AF32-D78E-E544-8655-8EBDD3F62299}"/>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5345EDC9-FC81-B249-A5D0-E0857A8F939E}"/>
              </a:ext>
            </a:extLst>
          </p:cNvPr>
          <p:cNvSpPr>
            <a:spLocks noGrp="1"/>
          </p:cNvSpPr>
          <p:nvPr>
            <p:ph idx="1"/>
          </p:nvPr>
        </p:nvSpPr>
        <p:spPr>
          <a:xfrm>
            <a:off x="457200" y="1308100"/>
            <a:ext cx="8229600" cy="4525963"/>
          </a:xfrm>
        </p:spPr>
        <p:txBody>
          <a:bodyPr/>
          <a:lstStyle/>
          <a:p>
            <a:r>
              <a:rPr lang="en-US" altLang="zh-TW" dirty="0"/>
              <a:t>Adjacent</a:t>
            </a:r>
          </a:p>
          <a:p>
            <a:pPr lvl="1"/>
            <a:r>
              <a:rPr lang="en-US" altLang="zh-TW" dirty="0">
                <a:solidFill>
                  <a:schemeClr val="tx2">
                    <a:lumMod val="60000"/>
                    <a:lumOff val="40000"/>
                  </a:schemeClr>
                </a:solidFill>
              </a:rPr>
              <a:t>for vertex</a:t>
            </a:r>
          </a:p>
          <a:p>
            <a:r>
              <a:rPr lang="en-US" altLang="zh-TW" dirty="0"/>
              <a:t>Incident</a:t>
            </a:r>
          </a:p>
          <a:p>
            <a:pPr lvl="1"/>
            <a:r>
              <a:rPr lang="en-US" altLang="zh-TW" dirty="0">
                <a:solidFill>
                  <a:schemeClr val="tx2">
                    <a:lumMod val="60000"/>
                    <a:lumOff val="40000"/>
                  </a:schemeClr>
                </a:solidFill>
              </a:rPr>
              <a:t>for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grpSp>
        <p:nvGrpSpPr>
          <p:cNvPr id="6" name="Group 11">
            <a:extLst>
              <a:ext uri="{FF2B5EF4-FFF2-40B4-BE49-F238E27FC236}">
                <a16:creationId xmlns:a16="http://schemas.microsoft.com/office/drawing/2014/main" id="{BC243295-DACB-064C-B962-7884D238CE69}"/>
              </a:ext>
            </a:extLst>
          </p:cNvPr>
          <p:cNvGrpSpPr>
            <a:grpSpLocks/>
          </p:cNvGrpSpPr>
          <p:nvPr/>
        </p:nvGrpSpPr>
        <p:grpSpPr bwMode="auto">
          <a:xfrm>
            <a:off x="3857620" y="1779578"/>
            <a:ext cx="1538288" cy="3403600"/>
            <a:chOff x="4360" y="1551"/>
            <a:chExt cx="470" cy="1511"/>
          </a:xfrm>
        </p:grpSpPr>
        <p:sp>
          <p:nvSpPr>
            <p:cNvPr id="7" name="Oval 4">
              <a:extLst>
                <a:ext uri="{FF2B5EF4-FFF2-40B4-BE49-F238E27FC236}">
                  <a16:creationId xmlns:a16="http://schemas.microsoft.com/office/drawing/2014/main" id="{9E5A75CD-40B7-2E41-9C81-DC7EB556F122}"/>
                </a:ext>
              </a:extLst>
            </p:cNvPr>
            <p:cNvSpPr>
              <a:spLocks noChangeArrowheads="1"/>
            </p:cNvSpPr>
            <p:nvPr/>
          </p:nvSpPr>
          <p:spPr bwMode="auto">
            <a:xfrm rot="-30085">
              <a:off x="4476" y="1551"/>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1</a:t>
              </a:r>
              <a:endParaRPr lang="en-US" altLang="zh-TW" sz="2400"/>
            </a:p>
          </p:txBody>
        </p:sp>
        <p:sp>
          <p:nvSpPr>
            <p:cNvPr id="8" name="Oval 5">
              <a:extLst>
                <a:ext uri="{FF2B5EF4-FFF2-40B4-BE49-F238E27FC236}">
                  <a16:creationId xmlns:a16="http://schemas.microsoft.com/office/drawing/2014/main" id="{2C04F1A8-7E68-DE4B-9D87-EEDA548EA816}"/>
                </a:ext>
              </a:extLst>
            </p:cNvPr>
            <p:cNvSpPr>
              <a:spLocks noChangeArrowheads="1"/>
            </p:cNvSpPr>
            <p:nvPr/>
          </p:nvSpPr>
          <p:spPr bwMode="auto">
            <a:xfrm rot="-30085">
              <a:off x="4479" y="2063"/>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2</a:t>
              </a:r>
              <a:endParaRPr lang="en-US" altLang="zh-TW" sz="2400"/>
            </a:p>
          </p:txBody>
        </p:sp>
        <p:sp>
          <p:nvSpPr>
            <p:cNvPr id="9" name="Oval 6">
              <a:extLst>
                <a:ext uri="{FF2B5EF4-FFF2-40B4-BE49-F238E27FC236}">
                  <a16:creationId xmlns:a16="http://schemas.microsoft.com/office/drawing/2014/main" id="{D21A8DB0-A90F-3E44-B604-2D66B1EDF870}"/>
                </a:ext>
              </a:extLst>
            </p:cNvPr>
            <p:cNvSpPr>
              <a:spLocks noChangeArrowheads="1"/>
            </p:cNvSpPr>
            <p:nvPr/>
          </p:nvSpPr>
          <p:spPr bwMode="auto">
            <a:xfrm rot="-30085">
              <a:off x="4479" y="2576"/>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3</a:t>
              </a:r>
              <a:endParaRPr lang="en-US" altLang="zh-TW" sz="2400"/>
            </a:p>
          </p:txBody>
        </p:sp>
        <p:sp>
          <p:nvSpPr>
            <p:cNvPr id="10" name="Line 7">
              <a:extLst>
                <a:ext uri="{FF2B5EF4-FFF2-40B4-BE49-F238E27FC236}">
                  <a16:creationId xmlns:a16="http://schemas.microsoft.com/office/drawing/2014/main" id="{365F8552-B96F-6342-8EC8-4740FF10681C}"/>
                </a:ext>
              </a:extLst>
            </p:cNvPr>
            <p:cNvSpPr>
              <a:spLocks noChangeShapeType="1"/>
            </p:cNvSpPr>
            <p:nvPr/>
          </p:nvSpPr>
          <p:spPr bwMode="auto">
            <a:xfrm rot="-30085">
              <a:off x="4588" y="1840"/>
              <a:ext cx="1" cy="219"/>
            </a:xfrm>
            <a:prstGeom prst="line">
              <a:avLst/>
            </a:prstGeom>
            <a:noFill/>
            <a:ln w="3175">
              <a:solidFill>
                <a:schemeClr val="tx1"/>
              </a:solidFill>
              <a:round/>
              <a:headEnd/>
              <a:tailEnd type="triangle" w="sm" len="med"/>
            </a:ln>
            <a:effectLst/>
          </p:spPr>
          <p:txBody>
            <a:bodyPr/>
            <a:lstStyle/>
            <a:p>
              <a:endParaRPr lang="zh-TW" altLang="en-US"/>
            </a:p>
          </p:txBody>
        </p:sp>
        <p:sp>
          <p:nvSpPr>
            <p:cNvPr id="11" name="Arc 8">
              <a:extLst>
                <a:ext uri="{FF2B5EF4-FFF2-40B4-BE49-F238E27FC236}">
                  <a16:creationId xmlns:a16="http://schemas.microsoft.com/office/drawing/2014/main" id="{4A46CCA7-9A78-E140-8849-EA721C90384C}"/>
                </a:ext>
              </a:extLst>
            </p:cNvPr>
            <p:cNvSpPr>
              <a:spLocks/>
            </p:cNvSpPr>
            <p:nvPr/>
          </p:nvSpPr>
          <p:spPr bwMode="auto">
            <a:xfrm rot="19600668" flipH="1">
              <a:off x="4360" y="2300"/>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2" name="Arc 9">
              <a:extLst>
                <a:ext uri="{FF2B5EF4-FFF2-40B4-BE49-F238E27FC236}">
                  <a16:creationId xmlns:a16="http://schemas.microsoft.com/office/drawing/2014/main" id="{AA51E42F-BC8D-6C4C-8E9D-8718715A366F}"/>
                </a:ext>
              </a:extLst>
            </p:cNvPr>
            <p:cNvSpPr>
              <a:spLocks/>
            </p:cNvSpPr>
            <p:nvPr/>
          </p:nvSpPr>
          <p:spPr bwMode="auto">
            <a:xfrm rot="19600668" flipV="1">
              <a:off x="4634" y="2295"/>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3" name="Rectangle 10">
              <a:extLst>
                <a:ext uri="{FF2B5EF4-FFF2-40B4-BE49-F238E27FC236}">
                  <a16:creationId xmlns:a16="http://schemas.microsoft.com/office/drawing/2014/main" id="{BDEDC171-14AD-C34D-8C1B-7A0559EA9D45}"/>
                </a:ext>
              </a:extLst>
            </p:cNvPr>
            <p:cNvSpPr>
              <a:spLocks noChangeArrowheads="1"/>
            </p:cNvSpPr>
            <p:nvPr/>
          </p:nvSpPr>
          <p:spPr bwMode="auto">
            <a:xfrm>
              <a:off x="4418" y="2859"/>
              <a:ext cx="206" cy="203"/>
            </a:xfrm>
            <a:prstGeom prst="rect">
              <a:avLst/>
            </a:prstGeom>
            <a:noFill/>
            <a:ln w="9525">
              <a:noFill/>
              <a:miter lim="800000"/>
              <a:headEnd/>
              <a:tailEnd/>
            </a:ln>
            <a:effectLst/>
          </p:spPr>
          <p:txBody>
            <a:bodyPr wrap="none" anchor="ctr">
              <a:spAutoFit/>
            </a:bodyPr>
            <a:lstStyle/>
            <a:p>
              <a:r>
                <a:rPr lang="en-US" altLang="zh-TW" sz="2400">
                  <a:latin typeface="Arial" pitchFamily="34" charset="0"/>
                </a:rPr>
                <a:t>G3 </a:t>
              </a:r>
            </a:p>
          </p:txBody>
        </p:sp>
      </p:grpSp>
    </p:spTree>
    <p:extLst>
      <p:ext uri="{BB962C8B-B14F-4D97-AF65-F5344CB8AC3E}">
        <p14:creationId xmlns:p14="http://schemas.microsoft.com/office/powerpoint/2010/main" val="408359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3E98C2C3-238A-4397-8FAC-91534F514884}" type="slidenum">
              <a:rPr lang="en-US" altLang="zh-TW"/>
              <a:pPr/>
              <a:t>50</a:t>
            </a:fld>
            <a:endParaRPr lang="en-US" altLang="zh-TW" sz="1400"/>
          </a:p>
        </p:txBody>
      </p:sp>
      <p:sp>
        <p:nvSpPr>
          <p:cNvPr id="39219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219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219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219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2198" name="AutoShape 6"/>
          <p:cNvCxnSpPr>
            <a:cxnSpLocks noChangeShapeType="1"/>
            <a:stCxn id="392195" idx="7"/>
            <a:endCxn id="39219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2199" name="AutoShape 7"/>
          <p:cNvCxnSpPr>
            <a:cxnSpLocks noChangeShapeType="1"/>
            <a:stCxn id="392195" idx="6"/>
            <a:endCxn id="39219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2200" name="AutoShape 8"/>
          <p:cNvCxnSpPr>
            <a:cxnSpLocks noChangeShapeType="1"/>
            <a:stCxn id="392196" idx="6"/>
            <a:endCxn id="39220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2201" name="AutoShape 9"/>
          <p:cNvCxnSpPr>
            <a:cxnSpLocks noChangeShapeType="1"/>
            <a:stCxn id="392196" idx="5"/>
            <a:endCxn id="39219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220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2203"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2204" name="AutoShape 12"/>
          <p:cNvCxnSpPr>
            <a:cxnSpLocks noChangeShapeType="1"/>
            <a:stCxn id="392207" idx="3"/>
            <a:endCxn id="392203"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2205" name="AutoShape 13"/>
          <p:cNvCxnSpPr>
            <a:cxnSpLocks noChangeShapeType="1"/>
            <a:stCxn id="392203" idx="2"/>
            <a:endCxn id="392197"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2206" name="AutoShape 14"/>
          <p:cNvCxnSpPr>
            <a:cxnSpLocks noChangeShapeType="1"/>
            <a:stCxn id="392213" idx="0"/>
            <a:endCxn id="39220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220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2208" name="AutoShape 16"/>
          <p:cNvCxnSpPr>
            <a:cxnSpLocks noChangeShapeType="1"/>
            <a:stCxn id="392202" idx="6"/>
            <a:endCxn id="39220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2209" name="AutoShape 17"/>
          <p:cNvCxnSpPr>
            <a:cxnSpLocks noChangeShapeType="1"/>
            <a:stCxn id="392202" idx="5"/>
            <a:endCxn id="392203"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221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2211" name="AutoShape 19"/>
          <p:cNvCxnSpPr>
            <a:cxnSpLocks noChangeShapeType="1"/>
            <a:stCxn id="392210" idx="6"/>
            <a:endCxn id="39221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221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2213"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2214" name="AutoShape 22"/>
          <p:cNvCxnSpPr>
            <a:cxnSpLocks noChangeShapeType="1"/>
            <a:stCxn id="392212" idx="6"/>
            <a:endCxn id="39221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2215" name="AutoShape 23"/>
          <p:cNvCxnSpPr>
            <a:cxnSpLocks noChangeShapeType="1"/>
            <a:stCxn id="392195" idx="5"/>
            <a:endCxn id="39221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2216" name="AutoShape 24"/>
          <p:cNvCxnSpPr>
            <a:cxnSpLocks noChangeShapeType="1"/>
            <a:stCxn id="392210" idx="7"/>
            <a:endCxn id="39219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2217" name="AutoShape 25"/>
          <p:cNvCxnSpPr>
            <a:cxnSpLocks noChangeShapeType="1"/>
            <a:stCxn id="392197" idx="5"/>
            <a:endCxn id="39221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2218" name="AutoShape 26"/>
          <p:cNvCxnSpPr>
            <a:cxnSpLocks noChangeShapeType="1"/>
            <a:stCxn id="392213" idx="1"/>
            <a:endCxn id="392203"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2219" name="AutoShape 27"/>
          <p:cNvCxnSpPr>
            <a:cxnSpLocks noChangeShapeType="1"/>
            <a:stCxn id="392212" idx="7"/>
            <a:endCxn id="39220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2220" name="AutoShape 28"/>
          <p:cNvCxnSpPr>
            <a:cxnSpLocks noChangeShapeType="1"/>
            <a:stCxn id="392202" idx="3"/>
            <a:endCxn id="39219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222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222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222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3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2235" name="AutoShape 43"/>
          <p:cNvCxnSpPr>
            <a:cxnSpLocks noChangeShapeType="1"/>
            <a:stCxn id="392213" idx="0"/>
            <a:endCxn id="392207" idx="4"/>
          </p:cNvCxnSpPr>
          <p:nvPr/>
        </p:nvCxnSpPr>
        <p:spPr bwMode="auto">
          <a:xfrm flipV="1">
            <a:off x="7494588" y="1631950"/>
            <a:ext cx="0" cy="2246313"/>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84AC98F3-0EA3-7C46-9108-A52CB421569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772CECD-6413-374F-B731-D657310DBFF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B032B91-FAA5-1D42-8AED-0ED88B164078}"/>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59F1D9-2A46-F14B-A94D-783551891FB9}"/>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4887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2235"/>
                                        </p:tgtEl>
                                        <p:attrNameLst>
                                          <p:attrName>style.visibility</p:attrName>
                                        </p:attrNameLst>
                                      </p:cBhvr>
                                      <p:to>
                                        <p:strVal val="visible"/>
                                      </p:to>
                                    </p:set>
                                    <p:animEffect transition="in" filter="wipe(down)">
                                      <p:cBhvr>
                                        <p:cTn id="7" dur="500"/>
                                        <p:tgtEl>
                                          <p:spTgt spid="39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39DEF21D-D40C-43FA-9332-DA1C9BB96361}" type="slidenum">
              <a:rPr lang="en-US" altLang="zh-TW"/>
              <a:pPr/>
              <a:t>51</a:t>
            </a:fld>
            <a:endParaRPr lang="en-US" altLang="zh-TW" sz="1400"/>
          </a:p>
        </p:txBody>
      </p:sp>
      <p:sp>
        <p:nvSpPr>
          <p:cNvPr id="393218" name="Rectangle 1026"/>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3219" name="Oval 1027"/>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3220" name="Oval 1028"/>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3221" name="Oval 1029"/>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3222" name="AutoShape 1030"/>
          <p:cNvCxnSpPr>
            <a:cxnSpLocks noChangeShapeType="1"/>
            <a:stCxn id="393219" idx="7"/>
            <a:endCxn id="3932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3223" name="AutoShape 1031"/>
          <p:cNvCxnSpPr>
            <a:cxnSpLocks noChangeShapeType="1"/>
            <a:stCxn id="393219" idx="6"/>
            <a:endCxn id="39322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3224" name="AutoShape 1032"/>
          <p:cNvCxnSpPr>
            <a:cxnSpLocks noChangeShapeType="1"/>
            <a:stCxn id="393220" idx="6"/>
            <a:endCxn id="39322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3225" name="AutoShape 1033"/>
          <p:cNvCxnSpPr>
            <a:cxnSpLocks noChangeShapeType="1"/>
            <a:stCxn id="393220" idx="5"/>
            <a:endCxn id="39322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3226" name="Oval 1034"/>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3227" name="Oval 1035"/>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3228" name="AutoShape 1036"/>
          <p:cNvCxnSpPr>
            <a:cxnSpLocks noChangeShapeType="1"/>
            <a:stCxn id="393231" idx="3"/>
            <a:endCxn id="393227"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3229" name="AutoShape 1037"/>
          <p:cNvCxnSpPr>
            <a:cxnSpLocks noChangeShapeType="1"/>
            <a:stCxn id="393227" idx="2"/>
            <a:endCxn id="393221"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3230" name="AutoShape 1038"/>
          <p:cNvCxnSpPr>
            <a:cxnSpLocks noChangeShapeType="1"/>
            <a:stCxn id="393237" idx="0"/>
            <a:endCxn id="393231"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3231" name="Oval 1039"/>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3232" name="AutoShape 1040"/>
          <p:cNvCxnSpPr>
            <a:cxnSpLocks noChangeShapeType="1"/>
            <a:stCxn id="393226" idx="6"/>
            <a:endCxn id="39323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3233" name="AutoShape 1041"/>
          <p:cNvCxnSpPr>
            <a:cxnSpLocks noChangeShapeType="1"/>
            <a:stCxn id="393226" idx="5"/>
            <a:endCxn id="39322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3234" name="Oval 1042"/>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3235" name="AutoShape 1043"/>
          <p:cNvCxnSpPr>
            <a:cxnSpLocks noChangeShapeType="1"/>
            <a:stCxn id="393234" idx="6"/>
            <a:endCxn id="39323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3236" name="Oval 1044"/>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3237" name="Oval 1045"/>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3238" name="AutoShape 1046"/>
          <p:cNvCxnSpPr>
            <a:cxnSpLocks noChangeShapeType="1"/>
            <a:stCxn id="393236" idx="6"/>
            <a:endCxn id="39323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3239" name="AutoShape 1047"/>
          <p:cNvCxnSpPr>
            <a:cxnSpLocks noChangeShapeType="1"/>
            <a:stCxn id="393219" idx="5"/>
            <a:endCxn id="39323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3240" name="AutoShape 1048"/>
          <p:cNvCxnSpPr>
            <a:cxnSpLocks noChangeShapeType="1"/>
            <a:stCxn id="393234" idx="7"/>
            <a:endCxn id="39322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3241" name="AutoShape 1049"/>
          <p:cNvCxnSpPr>
            <a:cxnSpLocks noChangeShapeType="1"/>
            <a:stCxn id="393221" idx="5"/>
            <a:endCxn id="39323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3242" name="AutoShape 1050"/>
          <p:cNvCxnSpPr>
            <a:cxnSpLocks noChangeShapeType="1"/>
            <a:stCxn id="393237" idx="1"/>
            <a:endCxn id="393227"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3243" name="AutoShape 1051"/>
          <p:cNvCxnSpPr>
            <a:cxnSpLocks noChangeShapeType="1"/>
            <a:stCxn id="393236" idx="7"/>
            <a:endCxn id="39322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3244" name="AutoShape 1052"/>
          <p:cNvCxnSpPr>
            <a:cxnSpLocks noChangeShapeType="1"/>
            <a:stCxn id="393226" idx="3"/>
            <a:endCxn id="39322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3245" name="Text Box 1053"/>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3249" name="Text Box 1057"/>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3251" name="Text Box 1059"/>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2" name="Text Box 1060"/>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3" name="Text Box 1061"/>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4" name="Text Box 1062"/>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5" name="Text Box 1063"/>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6" name="Text Box 1064"/>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7" name="Text Box 1065"/>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8" name="Text Box 1066"/>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0829B50A-D4A8-DD46-961C-B1E2A1EB0EFF}"/>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E4A2E105-142F-FA47-965D-BAC00CD16F11}"/>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7CDC76E-72AB-6D41-86E3-7A31E2B280EC}"/>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10570AD-F106-CA4B-8539-6556E0CBAB2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07233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47CFD51A-91CD-4621-911F-623B94D4D6A0}" type="slidenum">
              <a:rPr lang="en-US" altLang="zh-TW"/>
              <a:pPr/>
              <a:t>52</a:t>
            </a:fld>
            <a:endParaRPr lang="en-US" altLang="zh-TW" sz="1400"/>
          </a:p>
        </p:txBody>
      </p:sp>
      <p:sp>
        <p:nvSpPr>
          <p:cNvPr id="3942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424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424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424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4246" name="AutoShape 6"/>
          <p:cNvCxnSpPr>
            <a:cxnSpLocks noChangeShapeType="1"/>
            <a:stCxn id="394243" idx="7"/>
            <a:endCxn id="3942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4247" name="AutoShape 7"/>
          <p:cNvCxnSpPr>
            <a:cxnSpLocks noChangeShapeType="1"/>
            <a:stCxn id="394243" idx="6"/>
            <a:endCxn id="39424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4248" name="AutoShape 8"/>
          <p:cNvCxnSpPr>
            <a:cxnSpLocks noChangeShapeType="1"/>
            <a:stCxn id="394244" idx="6"/>
            <a:endCxn id="39425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4249" name="AutoShape 9"/>
          <p:cNvCxnSpPr>
            <a:cxnSpLocks noChangeShapeType="1"/>
            <a:stCxn id="394244" idx="5"/>
            <a:endCxn id="39424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425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4251"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4252" name="AutoShape 12"/>
          <p:cNvCxnSpPr>
            <a:cxnSpLocks noChangeShapeType="1"/>
            <a:stCxn id="394255" idx="3"/>
            <a:endCxn id="394251"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4253" name="AutoShape 13"/>
          <p:cNvCxnSpPr>
            <a:cxnSpLocks noChangeShapeType="1"/>
            <a:stCxn id="394251" idx="2"/>
            <a:endCxn id="39424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4254" name="AutoShape 14"/>
          <p:cNvCxnSpPr>
            <a:cxnSpLocks noChangeShapeType="1"/>
            <a:stCxn id="394261" idx="0"/>
            <a:endCxn id="394255"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425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4256" name="AutoShape 16"/>
          <p:cNvCxnSpPr>
            <a:cxnSpLocks noChangeShapeType="1"/>
            <a:stCxn id="394250" idx="6"/>
            <a:endCxn id="39425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4257" name="AutoShape 17"/>
          <p:cNvCxnSpPr>
            <a:cxnSpLocks noChangeShapeType="1"/>
            <a:stCxn id="394250" idx="5"/>
            <a:endCxn id="39425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425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4259" name="AutoShape 19"/>
          <p:cNvCxnSpPr>
            <a:cxnSpLocks noChangeShapeType="1"/>
            <a:stCxn id="394258" idx="6"/>
            <a:endCxn id="39426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426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4261"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4262" name="AutoShape 22"/>
          <p:cNvCxnSpPr>
            <a:cxnSpLocks noChangeShapeType="1"/>
            <a:stCxn id="394260" idx="6"/>
            <a:endCxn id="39426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4263" name="AutoShape 23"/>
          <p:cNvCxnSpPr>
            <a:cxnSpLocks noChangeShapeType="1"/>
            <a:stCxn id="394243" idx="5"/>
            <a:endCxn id="3942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4264" name="AutoShape 24"/>
          <p:cNvCxnSpPr>
            <a:cxnSpLocks noChangeShapeType="1"/>
            <a:stCxn id="394258" idx="7"/>
            <a:endCxn id="39424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4265" name="AutoShape 25"/>
          <p:cNvCxnSpPr>
            <a:cxnSpLocks noChangeShapeType="1"/>
            <a:stCxn id="394245" idx="5"/>
            <a:endCxn id="39426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4266" name="AutoShape 26"/>
          <p:cNvCxnSpPr>
            <a:cxnSpLocks noChangeShapeType="1"/>
            <a:stCxn id="394261" idx="1"/>
            <a:endCxn id="394251"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4267" name="AutoShape 27"/>
          <p:cNvCxnSpPr>
            <a:cxnSpLocks noChangeShapeType="1"/>
            <a:stCxn id="394260" idx="7"/>
            <a:endCxn id="39425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4268" name="AutoShape 28"/>
          <p:cNvCxnSpPr>
            <a:cxnSpLocks noChangeShapeType="1"/>
            <a:stCxn id="394250" idx="3"/>
            <a:endCxn id="39424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42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42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a:t>
            </a:r>
          </a:p>
        </p:txBody>
      </p:sp>
      <p:sp>
        <p:nvSpPr>
          <p:cNvPr id="39427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7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8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FC99148A-BAF3-544B-B3B1-4910FF857A81}"/>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38064C3E-D2C5-C841-9435-3EB5DD23474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49215D68-976D-8D4B-8FE9-A09789F9627A}"/>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D282F53-33BA-CD47-9624-C9DD284E158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585596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投影片編號版面配置區 2"/>
          <p:cNvSpPr>
            <a:spLocks noGrp="1"/>
          </p:cNvSpPr>
          <p:nvPr>
            <p:ph type="sldNum" sz="quarter" idx="4294967295"/>
          </p:nvPr>
        </p:nvSpPr>
        <p:spPr>
          <a:xfrm>
            <a:off x="7239000" y="6629400"/>
            <a:ext cx="1905000" cy="228600"/>
          </a:xfrm>
          <a:prstGeom prst="rect">
            <a:avLst/>
          </a:prstGeom>
        </p:spPr>
        <p:txBody>
          <a:bodyPr/>
          <a:lstStyle/>
          <a:p>
            <a:fld id="{4B0EDD1B-10CE-445D-9F12-D8DA6B6559B2}" type="slidenum">
              <a:rPr lang="en-US" altLang="zh-TW"/>
              <a:pPr/>
              <a:t>53</a:t>
            </a:fld>
            <a:endParaRPr lang="en-US" altLang="zh-TW" sz="1400"/>
          </a:p>
        </p:txBody>
      </p:sp>
      <p:sp>
        <p:nvSpPr>
          <p:cNvPr id="3952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52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526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526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5270" name="AutoShape 6"/>
          <p:cNvCxnSpPr>
            <a:cxnSpLocks noChangeShapeType="1"/>
            <a:stCxn id="395267" idx="7"/>
            <a:endCxn id="3952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5271" name="AutoShape 7"/>
          <p:cNvCxnSpPr>
            <a:cxnSpLocks noChangeShapeType="1"/>
            <a:stCxn id="395267" idx="6"/>
            <a:endCxn id="3952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5272" name="AutoShape 8"/>
          <p:cNvCxnSpPr>
            <a:cxnSpLocks noChangeShapeType="1"/>
            <a:stCxn id="395268" idx="6"/>
            <a:endCxn id="39527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sp>
        <p:nvSpPr>
          <p:cNvPr id="39527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5275"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9527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5280" name="AutoShape 16"/>
          <p:cNvCxnSpPr>
            <a:cxnSpLocks noChangeShapeType="1"/>
            <a:stCxn id="395274" idx="6"/>
            <a:endCxn id="39527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sp>
        <p:nvSpPr>
          <p:cNvPr id="39528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5283" name="AutoShape 19"/>
          <p:cNvCxnSpPr>
            <a:cxnSpLocks noChangeShapeType="1"/>
            <a:stCxn id="395282" idx="6"/>
            <a:endCxn id="39528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528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5285"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5286" name="AutoShape 22"/>
          <p:cNvCxnSpPr>
            <a:cxnSpLocks noChangeShapeType="1"/>
            <a:stCxn id="395284" idx="6"/>
            <a:endCxn id="39528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5287" name="AutoShape 23"/>
          <p:cNvCxnSpPr>
            <a:cxnSpLocks noChangeShapeType="1"/>
            <a:stCxn id="395267" idx="5"/>
            <a:endCxn id="3952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5291" name="AutoShape 27"/>
          <p:cNvCxnSpPr>
            <a:cxnSpLocks noChangeShapeType="1"/>
            <a:stCxn id="395284" idx="7"/>
            <a:endCxn id="39527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sp>
        <p:nvSpPr>
          <p:cNvPr id="3952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5294" name="Text Box 30"/>
          <p:cNvSpPr txBox="1">
            <a:spLocks noChangeArrowheads="1"/>
          </p:cNvSpPr>
          <p:nvPr/>
        </p:nvSpPr>
        <p:spPr bwMode="auto">
          <a:xfrm>
            <a:off x="3581400" y="5029200"/>
            <a:ext cx="1905000" cy="381000"/>
          </a:xfrm>
          <a:prstGeom prst="rect">
            <a:avLst/>
          </a:prstGeom>
          <a:noFill/>
          <a:ln w="15875">
            <a:noFill/>
            <a:miter lim="800000"/>
            <a:headEnd/>
            <a:tailEnd/>
          </a:ln>
          <a:effectLst/>
        </p:spPr>
        <p:txBody>
          <a:bodyPr lIns="0" tIns="27432" rIns="0" bIns="0"/>
          <a:lstStyle/>
          <a:p>
            <a:pPr>
              <a:spcBef>
                <a:spcPct val="50000"/>
              </a:spcBef>
            </a:pPr>
            <a:r>
              <a:rPr lang="en-US" altLang="zh-TW">
                <a:solidFill>
                  <a:schemeClr val="accent1"/>
                </a:solidFill>
                <a:ea typeface="新細明體" pitchFamily="18" charset="-120"/>
              </a:rPr>
              <a:t>Level Graph</a:t>
            </a:r>
          </a:p>
        </p:txBody>
      </p:sp>
      <p:sp>
        <p:nvSpPr>
          <p:cNvPr id="39529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Tree>
    <p:extLst>
      <p:ext uri="{BB962C8B-B14F-4D97-AF65-F5344CB8AC3E}">
        <p14:creationId xmlns:p14="http://schemas.microsoft.com/office/powerpoint/2010/main" val="29934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C1161-402E-9A43-BE32-7281F94BEE01}"/>
              </a:ext>
            </a:extLst>
          </p:cNvPr>
          <p:cNvSpPr>
            <a:spLocks noGrp="1"/>
          </p:cNvSpPr>
          <p:nvPr>
            <p:ph type="sldNum" sz="quarter" idx="12"/>
          </p:nvPr>
        </p:nvSpPr>
        <p:spPr/>
        <p:txBody>
          <a:bodyPr/>
          <a:lstStyle/>
          <a:p>
            <a:fld id="{4E77BC79-9480-1042-96E1-82B94DA0811E}" type="slidenum">
              <a:rPr lang="en-US" smtClean="0"/>
              <a:t>54</a:t>
            </a:fld>
            <a:endParaRPr lang="en-US"/>
          </a:p>
        </p:txBody>
      </p:sp>
      <p:sp>
        <p:nvSpPr>
          <p:cNvPr id="3" name="Title 2">
            <a:extLst>
              <a:ext uri="{FF2B5EF4-FFF2-40B4-BE49-F238E27FC236}">
                <a16:creationId xmlns:a16="http://schemas.microsoft.com/office/drawing/2014/main" id="{67501BB2-F404-C644-95C9-A39E6850784B}"/>
              </a:ext>
            </a:extLst>
          </p:cNvPr>
          <p:cNvSpPr>
            <a:spLocks noGrp="1"/>
          </p:cNvSpPr>
          <p:nvPr>
            <p:ph type="title"/>
          </p:nvPr>
        </p:nvSpPr>
        <p:spPr/>
        <p:txBody>
          <a:bodyPr/>
          <a:lstStyle/>
          <a:p>
            <a:r>
              <a:rPr lang="en-US" dirty="0"/>
              <a:t>BFS Implementation</a:t>
            </a:r>
          </a:p>
        </p:txBody>
      </p:sp>
      <p:pic>
        <p:nvPicPr>
          <p:cNvPr id="6" name="Content Placeholder 5" descr="A picture containing bird&#10;&#10;Description automatically generated">
            <a:extLst>
              <a:ext uri="{FF2B5EF4-FFF2-40B4-BE49-F238E27FC236}">
                <a16:creationId xmlns:a16="http://schemas.microsoft.com/office/drawing/2014/main" id="{DF2BFDFE-91DA-C340-B7BF-447DD851E90F}"/>
              </a:ext>
            </a:extLst>
          </p:cNvPr>
          <p:cNvPicPr>
            <a:picLocks noGrp="1" noChangeAspect="1"/>
          </p:cNvPicPr>
          <p:nvPr>
            <p:ph idx="1"/>
          </p:nvPr>
        </p:nvPicPr>
        <p:blipFill>
          <a:blip r:embed="rId2"/>
          <a:stretch>
            <a:fillRect/>
          </a:stretch>
        </p:blipFill>
        <p:spPr>
          <a:xfrm>
            <a:off x="628650" y="1827923"/>
            <a:ext cx="7886700" cy="3594266"/>
          </a:xfrm>
        </p:spPr>
      </p:pic>
    </p:spTree>
    <p:extLst>
      <p:ext uri="{BB962C8B-B14F-4D97-AF65-F5344CB8AC3E}">
        <p14:creationId xmlns:p14="http://schemas.microsoft.com/office/powerpoint/2010/main" val="791379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739F9-EA33-D94A-B34C-8191DC4E2973}"/>
              </a:ext>
            </a:extLst>
          </p:cNvPr>
          <p:cNvSpPr>
            <a:spLocks noGrp="1"/>
          </p:cNvSpPr>
          <p:nvPr>
            <p:ph type="sldNum" sz="quarter" idx="12"/>
          </p:nvPr>
        </p:nvSpPr>
        <p:spPr/>
        <p:txBody>
          <a:bodyPr/>
          <a:lstStyle/>
          <a:p>
            <a:fld id="{4E77BC79-9480-1042-96E1-82B94DA0811E}" type="slidenum">
              <a:rPr lang="en-US" smtClean="0"/>
              <a:t>55</a:t>
            </a:fld>
            <a:endParaRPr lang="en-US"/>
          </a:p>
        </p:txBody>
      </p:sp>
      <p:sp>
        <p:nvSpPr>
          <p:cNvPr id="3" name="Title 2">
            <a:extLst>
              <a:ext uri="{FF2B5EF4-FFF2-40B4-BE49-F238E27FC236}">
                <a16:creationId xmlns:a16="http://schemas.microsoft.com/office/drawing/2014/main" id="{562B1E13-2BDB-464D-94D9-C3F4B03C8CA3}"/>
              </a:ext>
            </a:extLst>
          </p:cNvPr>
          <p:cNvSpPr>
            <a:spLocks noGrp="1"/>
          </p:cNvSpPr>
          <p:nvPr>
            <p:ph type="title"/>
          </p:nvPr>
        </p:nvSpPr>
        <p:spPr/>
        <p:txBody>
          <a:bodyPr/>
          <a:lstStyle/>
          <a:p>
            <a:r>
              <a:rPr lang="en-US" dirty="0"/>
              <a:t>Computer Design Automation Flow</a:t>
            </a:r>
          </a:p>
        </p:txBody>
      </p:sp>
      <p:sp>
        <p:nvSpPr>
          <p:cNvPr id="4" name="Content Placeholder 3">
            <a:extLst>
              <a:ext uri="{FF2B5EF4-FFF2-40B4-BE49-F238E27FC236}">
                <a16:creationId xmlns:a16="http://schemas.microsoft.com/office/drawing/2014/main" id="{6CC20BFB-50B3-3E44-B225-90C6D00C5E46}"/>
              </a:ext>
            </a:extLst>
          </p:cNvPr>
          <p:cNvSpPr>
            <a:spLocks noGrp="1"/>
          </p:cNvSpPr>
          <p:nvPr>
            <p:ph idx="1"/>
          </p:nvPr>
        </p:nvSpPr>
        <p:spPr/>
        <p:txBody>
          <a:bodyPr/>
          <a:lstStyle/>
          <a:p>
            <a:r>
              <a:rPr lang="en-US" dirty="0"/>
              <a:t>Physical synthesis (placement, routing, </a:t>
            </a:r>
            <a:r>
              <a:rPr lang="en-US" dirty="0" err="1"/>
              <a:t>etc</a:t>
            </a:r>
            <a:r>
              <a:rPr lang="en-US" dirty="0"/>
              <a:t>) </a:t>
            </a:r>
          </a:p>
          <a:p>
            <a:pPr lvl="1"/>
            <a:endParaRPr lang="en-US" dirty="0"/>
          </a:p>
        </p:txBody>
      </p:sp>
      <p:pic>
        <p:nvPicPr>
          <p:cNvPr id="5" name="Picture 4">
            <a:extLst>
              <a:ext uri="{FF2B5EF4-FFF2-40B4-BE49-F238E27FC236}">
                <a16:creationId xmlns:a16="http://schemas.microsoft.com/office/drawing/2014/main" id="{86181DC4-79B7-7D40-A5B4-1F6D86F1FD9E}"/>
              </a:ext>
            </a:extLst>
          </p:cNvPr>
          <p:cNvPicPr>
            <a:picLocks noChangeAspect="1"/>
          </p:cNvPicPr>
          <p:nvPr/>
        </p:nvPicPr>
        <p:blipFill>
          <a:blip r:embed="rId2"/>
          <a:stretch>
            <a:fillRect/>
          </a:stretch>
        </p:blipFill>
        <p:spPr>
          <a:xfrm>
            <a:off x="5900411" y="2080379"/>
            <a:ext cx="2270166" cy="4048636"/>
          </a:xfrm>
          <a:prstGeom prst="rect">
            <a:avLst/>
          </a:prstGeom>
        </p:spPr>
      </p:pic>
      <p:pic>
        <p:nvPicPr>
          <p:cNvPr id="6" name="Picture 5" descr="eda.pdf">
            <a:extLst>
              <a:ext uri="{FF2B5EF4-FFF2-40B4-BE49-F238E27FC236}">
                <a16:creationId xmlns:a16="http://schemas.microsoft.com/office/drawing/2014/main" id="{A56F709C-5361-2B41-999F-A9397333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79" y="2080378"/>
            <a:ext cx="4502875" cy="4048637"/>
          </a:xfrm>
          <a:prstGeom prst="rect">
            <a:avLst/>
          </a:prstGeom>
        </p:spPr>
      </p:pic>
    </p:spTree>
    <p:extLst>
      <p:ext uri="{BB962C8B-B14F-4D97-AF65-F5344CB8AC3E}">
        <p14:creationId xmlns:p14="http://schemas.microsoft.com/office/powerpoint/2010/main" val="2431434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A3BA60-C316-AC4B-995A-201B573E627B}"/>
              </a:ext>
            </a:extLst>
          </p:cNvPr>
          <p:cNvSpPr>
            <a:spLocks noGrp="1"/>
          </p:cNvSpPr>
          <p:nvPr>
            <p:ph type="sldNum" sz="quarter" idx="12"/>
          </p:nvPr>
        </p:nvSpPr>
        <p:spPr/>
        <p:txBody>
          <a:bodyPr/>
          <a:lstStyle/>
          <a:p>
            <a:fld id="{4E77BC79-9480-1042-96E1-82B94DA0811E}" type="slidenum">
              <a:rPr lang="en-US" smtClean="0"/>
              <a:t>56</a:t>
            </a:fld>
            <a:endParaRPr lang="en-US"/>
          </a:p>
        </p:txBody>
      </p:sp>
      <p:sp>
        <p:nvSpPr>
          <p:cNvPr id="3" name="Title 2">
            <a:extLst>
              <a:ext uri="{FF2B5EF4-FFF2-40B4-BE49-F238E27FC236}">
                <a16:creationId xmlns:a16="http://schemas.microsoft.com/office/drawing/2014/main" id="{B3176B52-53E1-9B43-B60A-EA6D72C79D42}"/>
              </a:ext>
            </a:extLst>
          </p:cNvPr>
          <p:cNvSpPr>
            <a:spLocks noGrp="1"/>
          </p:cNvSpPr>
          <p:nvPr>
            <p:ph type="title"/>
          </p:nvPr>
        </p:nvSpPr>
        <p:spPr/>
        <p:txBody>
          <a:bodyPr/>
          <a:lstStyle/>
          <a:p>
            <a:r>
              <a:rPr lang="en-US" dirty="0"/>
              <a:t>The Problem</a:t>
            </a:r>
          </a:p>
        </p:txBody>
      </p:sp>
      <p:pic>
        <p:nvPicPr>
          <p:cNvPr id="5" name="Picture 3">
            <a:extLst>
              <a:ext uri="{FF2B5EF4-FFF2-40B4-BE49-F238E27FC236}">
                <a16:creationId xmlns:a16="http://schemas.microsoft.com/office/drawing/2014/main" id="{DE35C8C9-3FEA-EA4A-A5EA-1C59A0A688ED}"/>
              </a:ext>
            </a:extLst>
          </p:cNvPr>
          <p:cNvPicPr>
            <a:picLocks noChangeArrowheads="1"/>
          </p:cNvPicPr>
          <p:nvPr/>
        </p:nvPicPr>
        <p:blipFill>
          <a:blip r:embed="rId3"/>
          <a:srcRect/>
          <a:stretch>
            <a:fillRect/>
          </a:stretch>
        </p:blipFill>
        <p:spPr bwMode="auto">
          <a:xfrm>
            <a:off x="5248275" y="1886545"/>
            <a:ext cx="3267075" cy="3084910"/>
          </a:xfrm>
          <a:prstGeom prst="rect">
            <a:avLst/>
          </a:prstGeom>
          <a:noFill/>
          <a:ln w="12700">
            <a:noFill/>
            <a:miter lim="800000"/>
            <a:headEnd/>
            <a:tailEnd/>
          </a:ln>
          <a:effectLst/>
        </p:spPr>
      </p:pic>
      <p:grpSp>
        <p:nvGrpSpPr>
          <p:cNvPr id="6" name="Group 34">
            <a:extLst>
              <a:ext uri="{FF2B5EF4-FFF2-40B4-BE49-F238E27FC236}">
                <a16:creationId xmlns:a16="http://schemas.microsoft.com/office/drawing/2014/main" id="{A48B00AF-E904-4D4A-964F-EDC821A94142}"/>
              </a:ext>
            </a:extLst>
          </p:cNvPr>
          <p:cNvGrpSpPr>
            <a:grpSpLocks/>
          </p:cNvGrpSpPr>
          <p:nvPr/>
        </p:nvGrpSpPr>
        <p:grpSpPr bwMode="auto">
          <a:xfrm>
            <a:off x="977900" y="1853208"/>
            <a:ext cx="3317875" cy="3105150"/>
            <a:chOff x="489" y="668"/>
            <a:chExt cx="2090" cy="2608"/>
          </a:xfrm>
        </p:grpSpPr>
        <p:sp>
          <p:nvSpPr>
            <p:cNvPr id="7" name="Rectangle 4">
              <a:extLst>
                <a:ext uri="{FF2B5EF4-FFF2-40B4-BE49-F238E27FC236}">
                  <a16:creationId xmlns:a16="http://schemas.microsoft.com/office/drawing/2014/main" id="{AAF2EFA0-0ED9-9147-B242-840F549B451B}"/>
                </a:ext>
              </a:extLst>
            </p:cNvPr>
            <p:cNvSpPr>
              <a:spLocks noChangeArrowheads="1"/>
            </p:cNvSpPr>
            <p:nvPr/>
          </p:nvSpPr>
          <p:spPr bwMode="auto">
            <a:xfrm>
              <a:off x="489" y="668"/>
              <a:ext cx="2090" cy="2608"/>
            </a:xfrm>
            <a:prstGeom prst="rect">
              <a:avLst/>
            </a:prstGeom>
            <a:solidFill>
              <a:schemeClr val="bg2"/>
            </a:solid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8" name="Group 33">
              <a:extLst>
                <a:ext uri="{FF2B5EF4-FFF2-40B4-BE49-F238E27FC236}">
                  <a16:creationId xmlns:a16="http://schemas.microsoft.com/office/drawing/2014/main" id="{67F415E5-0832-A547-80DB-BE4A7DD461D7}"/>
                </a:ext>
              </a:extLst>
            </p:cNvPr>
            <p:cNvGrpSpPr>
              <a:grpSpLocks/>
            </p:cNvGrpSpPr>
            <p:nvPr/>
          </p:nvGrpSpPr>
          <p:grpSpPr bwMode="auto">
            <a:xfrm>
              <a:off x="593" y="729"/>
              <a:ext cx="1904" cy="2497"/>
              <a:chOff x="593" y="729"/>
              <a:chExt cx="1904" cy="2497"/>
            </a:xfrm>
          </p:grpSpPr>
          <p:sp>
            <p:nvSpPr>
              <p:cNvPr id="9" name="Rectangle 5">
                <a:extLst>
                  <a:ext uri="{FF2B5EF4-FFF2-40B4-BE49-F238E27FC236}">
                    <a16:creationId xmlns:a16="http://schemas.microsoft.com/office/drawing/2014/main" id="{0FCD2D9E-BDB1-AE44-8A71-EBBB57BCA76D}"/>
                  </a:ext>
                </a:extLst>
              </p:cNvPr>
              <p:cNvSpPr>
                <a:spLocks noChangeArrowheads="1"/>
              </p:cNvSpPr>
              <p:nvPr/>
            </p:nvSpPr>
            <p:spPr bwMode="auto">
              <a:xfrm>
                <a:off x="593" y="1452"/>
                <a:ext cx="370" cy="327"/>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6">
                <a:extLst>
                  <a:ext uri="{FF2B5EF4-FFF2-40B4-BE49-F238E27FC236}">
                    <a16:creationId xmlns:a16="http://schemas.microsoft.com/office/drawing/2014/main" id="{0A423249-257E-D541-BCF2-2883FF4DF462}"/>
                  </a:ext>
                </a:extLst>
              </p:cNvPr>
              <p:cNvSpPr>
                <a:spLocks noChangeArrowheads="1"/>
              </p:cNvSpPr>
              <p:nvPr/>
            </p:nvSpPr>
            <p:spPr bwMode="auto">
              <a:xfrm>
                <a:off x="593" y="1873"/>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1" name="Rectangle 7">
                <a:extLst>
                  <a:ext uri="{FF2B5EF4-FFF2-40B4-BE49-F238E27FC236}">
                    <a16:creationId xmlns:a16="http://schemas.microsoft.com/office/drawing/2014/main" id="{7DD85056-115B-2C45-9D4C-BC055ADDAC65}"/>
                  </a:ext>
                </a:extLst>
              </p:cNvPr>
              <p:cNvSpPr>
                <a:spLocks noChangeArrowheads="1"/>
              </p:cNvSpPr>
              <p:nvPr/>
            </p:nvSpPr>
            <p:spPr bwMode="auto">
              <a:xfrm>
                <a:off x="593" y="2176"/>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8">
                <a:extLst>
                  <a:ext uri="{FF2B5EF4-FFF2-40B4-BE49-F238E27FC236}">
                    <a16:creationId xmlns:a16="http://schemas.microsoft.com/office/drawing/2014/main" id="{DD4969C5-AFF4-2547-9E5A-B30EE191F957}"/>
                  </a:ext>
                </a:extLst>
              </p:cNvPr>
              <p:cNvSpPr>
                <a:spLocks noChangeArrowheads="1"/>
              </p:cNvSpPr>
              <p:nvPr/>
            </p:nvSpPr>
            <p:spPr bwMode="auto">
              <a:xfrm>
                <a:off x="593" y="2500"/>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9">
                <a:extLst>
                  <a:ext uri="{FF2B5EF4-FFF2-40B4-BE49-F238E27FC236}">
                    <a16:creationId xmlns:a16="http://schemas.microsoft.com/office/drawing/2014/main" id="{995D318C-783B-9447-89B5-781ED3A66CF0}"/>
                  </a:ext>
                </a:extLst>
              </p:cNvPr>
              <p:cNvSpPr>
                <a:spLocks noChangeArrowheads="1"/>
              </p:cNvSpPr>
              <p:nvPr/>
            </p:nvSpPr>
            <p:spPr bwMode="auto">
              <a:xfrm>
                <a:off x="593" y="2824"/>
                <a:ext cx="338" cy="21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4" name="Rectangle 10">
                <a:extLst>
                  <a:ext uri="{FF2B5EF4-FFF2-40B4-BE49-F238E27FC236}">
                    <a16:creationId xmlns:a16="http://schemas.microsoft.com/office/drawing/2014/main" id="{8B3B7422-BB08-8C40-8703-4092CD5DFFDF}"/>
                  </a:ext>
                </a:extLst>
              </p:cNvPr>
              <p:cNvSpPr>
                <a:spLocks noChangeArrowheads="1"/>
              </p:cNvSpPr>
              <p:nvPr/>
            </p:nvSpPr>
            <p:spPr bwMode="auto">
              <a:xfrm>
                <a:off x="593" y="3083"/>
                <a:ext cx="672" cy="143"/>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5" name="Rectangle 11">
                <a:extLst>
                  <a:ext uri="{FF2B5EF4-FFF2-40B4-BE49-F238E27FC236}">
                    <a16:creationId xmlns:a16="http://schemas.microsoft.com/office/drawing/2014/main" id="{9F416138-BB57-954F-866A-F1511DE75ED9}"/>
                  </a:ext>
                </a:extLst>
              </p:cNvPr>
              <p:cNvSpPr>
                <a:spLocks noChangeArrowheads="1"/>
              </p:cNvSpPr>
              <p:nvPr/>
            </p:nvSpPr>
            <p:spPr bwMode="auto">
              <a:xfrm>
                <a:off x="1101"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6" name="Rectangle 12">
                <a:extLst>
                  <a:ext uri="{FF2B5EF4-FFF2-40B4-BE49-F238E27FC236}">
                    <a16:creationId xmlns:a16="http://schemas.microsoft.com/office/drawing/2014/main" id="{484FB623-09B6-914C-BD7E-5083F0C9FD62}"/>
                  </a:ext>
                </a:extLst>
              </p:cNvPr>
              <p:cNvSpPr>
                <a:spLocks noChangeArrowheads="1"/>
              </p:cNvSpPr>
              <p:nvPr/>
            </p:nvSpPr>
            <p:spPr bwMode="auto">
              <a:xfrm>
                <a:off x="1101" y="1409"/>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7" name="Rectangle 13">
                <a:extLst>
                  <a:ext uri="{FF2B5EF4-FFF2-40B4-BE49-F238E27FC236}">
                    <a16:creationId xmlns:a16="http://schemas.microsoft.com/office/drawing/2014/main" id="{8E9AF8DC-D864-4B4D-971F-7A94D554221A}"/>
                  </a:ext>
                </a:extLst>
              </p:cNvPr>
              <p:cNvSpPr>
                <a:spLocks noChangeArrowheads="1"/>
              </p:cNvSpPr>
              <p:nvPr/>
            </p:nvSpPr>
            <p:spPr bwMode="auto">
              <a:xfrm>
                <a:off x="1554" y="1560"/>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8" name="Rectangle 14">
                <a:extLst>
                  <a:ext uri="{FF2B5EF4-FFF2-40B4-BE49-F238E27FC236}">
                    <a16:creationId xmlns:a16="http://schemas.microsoft.com/office/drawing/2014/main" id="{0125FC08-E12B-924D-AFDC-149537A8CBB0}"/>
                  </a:ext>
                </a:extLst>
              </p:cNvPr>
              <p:cNvSpPr>
                <a:spLocks noChangeArrowheads="1"/>
              </p:cNvSpPr>
              <p:nvPr/>
            </p:nvSpPr>
            <p:spPr bwMode="auto">
              <a:xfrm>
                <a:off x="1554" y="98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9" name="Rectangle 15">
                <a:extLst>
                  <a:ext uri="{FF2B5EF4-FFF2-40B4-BE49-F238E27FC236}">
                    <a16:creationId xmlns:a16="http://schemas.microsoft.com/office/drawing/2014/main" id="{89937F42-2092-4047-85EA-FC23D5C3F9EA}"/>
                  </a:ext>
                </a:extLst>
              </p:cNvPr>
              <p:cNvSpPr>
                <a:spLocks noChangeArrowheads="1"/>
              </p:cNvSpPr>
              <p:nvPr/>
            </p:nvSpPr>
            <p:spPr bwMode="auto">
              <a:xfrm>
                <a:off x="1554" y="2133"/>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Rectangle 16">
                <a:extLst>
                  <a:ext uri="{FF2B5EF4-FFF2-40B4-BE49-F238E27FC236}">
                    <a16:creationId xmlns:a16="http://schemas.microsoft.com/office/drawing/2014/main" id="{A1BF5A90-24D1-A347-B466-10611CAE6E57}"/>
                  </a:ext>
                </a:extLst>
              </p:cNvPr>
              <p:cNvSpPr>
                <a:spLocks noChangeArrowheads="1"/>
              </p:cNvSpPr>
              <p:nvPr/>
            </p:nvSpPr>
            <p:spPr bwMode="auto">
              <a:xfrm>
                <a:off x="1554" y="267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1" name="Rectangle 17">
                <a:extLst>
                  <a:ext uri="{FF2B5EF4-FFF2-40B4-BE49-F238E27FC236}">
                    <a16:creationId xmlns:a16="http://schemas.microsoft.com/office/drawing/2014/main" id="{AE82247B-0EE4-4F4B-BF38-7A43425649C5}"/>
                  </a:ext>
                </a:extLst>
              </p:cNvPr>
              <p:cNvSpPr>
                <a:spLocks noChangeArrowheads="1"/>
              </p:cNvSpPr>
              <p:nvPr/>
            </p:nvSpPr>
            <p:spPr bwMode="auto">
              <a:xfrm>
                <a:off x="1835" y="2672"/>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2" name="Rectangle 18">
                <a:extLst>
                  <a:ext uri="{FF2B5EF4-FFF2-40B4-BE49-F238E27FC236}">
                    <a16:creationId xmlns:a16="http://schemas.microsoft.com/office/drawing/2014/main" id="{72A0271E-648E-1A48-A7D7-9D974CA78DD1}"/>
                  </a:ext>
                </a:extLst>
              </p:cNvPr>
              <p:cNvSpPr>
                <a:spLocks noChangeArrowheads="1"/>
              </p:cNvSpPr>
              <p:nvPr/>
            </p:nvSpPr>
            <p:spPr bwMode="auto">
              <a:xfrm>
                <a:off x="1835" y="214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3" name="Rectangle 19">
                <a:extLst>
                  <a:ext uri="{FF2B5EF4-FFF2-40B4-BE49-F238E27FC236}">
                    <a16:creationId xmlns:a16="http://schemas.microsoft.com/office/drawing/2014/main" id="{48C378E1-97B1-D041-B97D-B75C666B619C}"/>
                  </a:ext>
                </a:extLst>
              </p:cNvPr>
              <p:cNvSpPr>
                <a:spLocks noChangeArrowheads="1"/>
              </p:cNvSpPr>
              <p:nvPr/>
            </p:nvSpPr>
            <p:spPr bwMode="auto">
              <a:xfrm>
                <a:off x="1835" y="1549"/>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Rectangle 20">
                <a:extLst>
                  <a:ext uri="{FF2B5EF4-FFF2-40B4-BE49-F238E27FC236}">
                    <a16:creationId xmlns:a16="http://schemas.microsoft.com/office/drawing/2014/main" id="{49549207-9EBC-6D45-948B-2D9E82580D04}"/>
                  </a:ext>
                </a:extLst>
              </p:cNvPr>
              <p:cNvSpPr>
                <a:spLocks noChangeArrowheads="1"/>
              </p:cNvSpPr>
              <p:nvPr/>
            </p:nvSpPr>
            <p:spPr bwMode="auto">
              <a:xfrm>
                <a:off x="1835" y="966"/>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5" name="Rectangle 21">
                <a:extLst>
                  <a:ext uri="{FF2B5EF4-FFF2-40B4-BE49-F238E27FC236}">
                    <a16:creationId xmlns:a16="http://schemas.microsoft.com/office/drawing/2014/main" id="{2E390728-67EE-E443-88BF-3B99D289F375}"/>
                  </a:ext>
                </a:extLst>
              </p:cNvPr>
              <p:cNvSpPr>
                <a:spLocks noChangeArrowheads="1"/>
              </p:cNvSpPr>
              <p:nvPr/>
            </p:nvSpPr>
            <p:spPr bwMode="auto">
              <a:xfrm>
                <a:off x="2094"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6" name="Rectangle 22">
                <a:extLst>
                  <a:ext uri="{FF2B5EF4-FFF2-40B4-BE49-F238E27FC236}">
                    <a16:creationId xmlns:a16="http://schemas.microsoft.com/office/drawing/2014/main" id="{506FAD95-1C06-CF44-B592-240D5D4DD8C2}"/>
                  </a:ext>
                </a:extLst>
              </p:cNvPr>
              <p:cNvSpPr>
                <a:spLocks noChangeArrowheads="1"/>
              </p:cNvSpPr>
              <p:nvPr/>
            </p:nvSpPr>
            <p:spPr bwMode="auto">
              <a:xfrm>
                <a:off x="2073" y="92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3">
                <a:extLst>
                  <a:ext uri="{FF2B5EF4-FFF2-40B4-BE49-F238E27FC236}">
                    <a16:creationId xmlns:a16="http://schemas.microsoft.com/office/drawing/2014/main" id="{557CD865-0D65-484B-AE36-2E053642B0C9}"/>
                  </a:ext>
                </a:extLst>
              </p:cNvPr>
              <p:cNvSpPr>
                <a:spLocks noChangeArrowheads="1"/>
              </p:cNvSpPr>
              <p:nvPr/>
            </p:nvSpPr>
            <p:spPr bwMode="auto">
              <a:xfrm>
                <a:off x="2094"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4">
                <a:extLst>
                  <a:ext uri="{FF2B5EF4-FFF2-40B4-BE49-F238E27FC236}">
                    <a16:creationId xmlns:a16="http://schemas.microsoft.com/office/drawing/2014/main" id="{BE560548-4D0E-E043-9933-7EF3F7D9A4A4}"/>
                  </a:ext>
                </a:extLst>
              </p:cNvPr>
              <p:cNvSpPr>
                <a:spLocks noChangeArrowheads="1"/>
              </p:cNvSpPr>
              <p:nvPr/>
            </p:nvSpPr>
            <p:spPr bwMode="auto">
              <a:xfrm>
                <a:off x="2094" y="2662"/>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5">
                <a:extLst>
                  <a:ext uri="{FF2B5EF4-FFF2-40B4-BE49-F238E27FC236}">
                    <a16:creationId xmlns:a16="http://schemas.microsoft.com/office/drawing/2014/main" id="{1B88D2FA-A80F-1641-8BF0-F52E5368611D}"/>
                  </a:ext>
                </a:extLst>
              </p:cNvPr>
              <p:cNvSpPr>
                <a:spLocks noChangeArrowheads="1"/>
              </p:cNvSpPr>
              <p:nvPr/>
            </p:nvSpPr>
            <p:spPr bwMode="auto">
              <a:xfrm>
                <a:off x="2310" y="2651"/>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26">
                <a:extLst>
                  <a:ext uri="{FF2B5EF4-FFF2-40B4-BE49-F238E27FC236}">
                    <a16:creationId xmlns:a16="http://schemas.microsoft.com/office/drawing/2014/main" id="{5E85BA06-F793-5249-9FBE-1BD6C58EF42A}"/>
                  </a:ext>
                </a:extLst>
              </p:cNvPr>
              <p:cNvSpPr>
                <a:spLocks noChangeArrowheads="1"/>
              </p:cNvSpPr>
              <p:nvPr/>
            </p:nvSpPr>
            <p:spPr bwMode="auto">
              <a:xfrm>
                <a:off x="2310"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27">
                <a:extLst>
                  <a:ext uri="{FF2B5EF4-FFF2-40B4-BE49-F238E27FC236}">
                    <a16:creationId xmlns:a16="http://schemas.microsoft.com/office/drawing/2014/main" id="{D5A3C46C-3A08-1F48-96D0-871F6C03F85E}"/>
                  </a:ext>
                </a:extLst>
              </p:cNvPr>
              <p:cNvSpPr>
                <a:spLocks noChangeArrowheads="1"/>
              </p:cNvSpPr>
              <p:nvPr/>
            </p:nvSpPr>
            <p:spPr bwMode="auto">
              <a:xfrm>
                <a:off x="2310"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28">
                <a:extLst>
                  <a:ext uri="{FF2B5EF4-FFF2-40B4-BE49-F238E27FC236}">
                    <a16:creationId xmlns:a16="http://schemas.microsoft.com/office/drawing/2014/main" id="{929C81E2-A333-D040-BBFB-05F05DD3AAC5}"/>
                  </a:ext>
                </a:extLst>
              </p:cNvPr>
              <p:cNvSpPr>
                <a:spLocks noChangeArrowheads="1"/>
              </p:cNvSpPr>
              <p:nvPr/>
            </p:nvSpPr>
            <p:spPr bwMode="auto">
              <a:xfrm>
                <a:off x="2310" y="934"/>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29">
                <a:extLst>
                  <a:ext uri="{FF2B5EF4-FFF2-40B4-BE49-F238E27FC236}">
                    <a16:creationId xmlns:a16="http://schemas.microsoft.com/office/drawing/2014/main" id="{B988298B-3593-6045-AAAB-131AE8BF90FC}"/>
                  </a:ext>
                </a:extLst>
              </p:cNvPr>
              <p:cNvSpPr>
                <a:spLocks noChangeArrowheads="1"/>
              </p:cNvSpPr>
              <p:nvPr/>
            </p:nvSpPr>
            <p:spPr bwMode="auto">
              <a:xfrm>
                <a:off x="1090" y="2349"/>
                <a:ext cx="370" cy="531"/>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0">
                <a:extLst>
                  <a:ext uri="{FF2B5EF4-FFF2-40B4-BE49-F238E27FC236}">
                    <a16:creationId xmlns:a16="http://schemas.microsoft.com/office/drawing/2014/main" id="{A65F1B7A-A952-CE4F-B8EB-C49FCF8D1E51}"/>
                  </a:ext>
                </a:extLst>
              </p:cNvPr>
              <p:cNvSpPr>
                <a:spLocks noChangeArrowheads="1"/>
              </p:cNvSpPr>
              <p:nvPr/>
            </p:nvSpPr>
            <p:spPr bwMode="auto">
              <a:xfrm>
                <a:off x="625"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31">
                <a:extLst>
                  <a:ext uri="{FF2B5EF4-FFF2-40B4-BE49-F238E27FC236}">
                    <a16:creationId xmlns:a16="http://schemas.microsoft.com/office/drawing/2014/main" id="{FF95F2D3-5772-A949-B0BF-8F672FADE062}"/>
                  </a:ext>
                </a:extLst>
              </p:cNvPr>
              <p:cNvSpPr>
                <a:spLocks noChangeArrowheads="1"/>
              </p:cNvSpPr>
              <p:nvPr/>
            </p:nvSpPr>
            <p:spPr bwMode="auto">
              <a:xfrm>
                <a:off x="1533" y="729"/>
                <a:ext cx="283"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32">
                <a:extLst>
                  <a:ext uri="{FF2B5EF4-FFF2-40B4-BE49-F238E27FC236}">
                    <a16:creationId xmlns:a16="http://schemas.microsoft.com/office/drawing/2014/main" id="{9769EA96-65F5-5244-ABF3-C8E462D7249B}"/>
                  </a:ext>
                </a:extLst>
              </p:cNvPr>
              <p:cNvSpPr>
                <a:spLocks noChangeArrowheads="1"/>
              </p:cNvSpPr>
              <p:nvPr/>
            </p:nvSpPr>
            <p:spPr bwMode="auto">
              <a:xfrm>
                <a:off x="1327" y="3018"/>
                <a:ext cx="176"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grpSp>
      <p:sp>
        <p:nvSpPr>
          <p:cNvPr id="37" name="AutoShape 35">
            <a:extLst>
              <a:ext uri="{FF2B5EF4-FFF2-40B4-BE49-F238E27FC236}">
                <a16:creationId xmlns:a16="http://schemas.microsoft.com/office/drawing/2014/main" id="{F6570599-ECB1-3E4B-98EB-4C63F605E953}"/>
              </a:ext>
            </a:extLst>
          </p:cNvPr>
          <p:cNvSpPr>
            <a:spLocks noChangeArrowheads="1"/>
          </p:cNvSpPr>
          <p:nvPr/>
        </p:nvSpPr>
        <p:spPr bwMode="auto">
          <a:xfrm>
            <a:off x="4551361" y="2915245"/>
            <a:ext cx="476250" cy="871538"/>
          </a:xfrm>
          <a:prstGeom prst="rightArrow">
            <a:avLst>
              <a:gd name="adj1" fmla="val 50000"/>
              <a:gd name="adj2" fmla="val 50005"/>
            </a:avLst>
          </a:prstGeom>
          <a:solidFill>
            <a:schemeClr val="bg2"/>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38" name="Rectangle 36">
            <a:extLst>
              <a:ext uri="{FF2B5EF4-FFF2-40B4-BE49-F238E27FC236}">
                <a16:creationId xmlns:a16="http://schemas.microsoft.com/office/drawing/2014/main" id="{9CA09C9C-A8A7-AD4F-9A1C-227B4BCA7EDA}"/>
              </a:ext>
            </a:extLst>
          </p:cNvPr>
          <p:cNvSpPr>
            <a:spLocks noChangeArrowheads="1"/>
          </p:cNvSpPr>
          <p:nvPr/>
        </p:nvSpPr>
        <p:spPr bwMode="auto">
          <a:xfrm>
            <a:off x="814924" y="5009509"/>
            <a:ext cx="3588874" cy="1013098"/>
          </a:xfrm>
          <a:prstGeom prst="rect">
            <a:avLst/>
          </a:prstGeom>
          <a:noFill/>
          <a:ln w="50800">
            <a:noFill/>
            <a:miter lim="800000"/>
            <a:headEnd/>
            <a:tailEnd/>
          </a:ln>
          <a:effectLst/>
        </p:spPr>
        <p:txBody>
          <a:bodyPr wrap="none" lIns="90488" tIns="44450" rIns="90488" bIns="44450">
            <a:prstTxWarp prst="textNoShape">
              <a:avLst/>
            </a:prstTxWarp>
            <a:spAutoFit/>
          </a:bodyPr>
          <a:lstStyle/>
          <a:p>
            <a:pPr algn="ctr"/>
            <a:r>
              <a:rPr lang="en-US" sz="2000" b="1" dirty="0">
                <a:latin typeface="+mj-lt"/>
                <a:cs typeface="Arial Narrow"/>
              </a:rPr>
              <a:t>Thousands of macro blocks</a:t>
            </a:r>
          </a:p>
          <a:p>
            <a:pPr algn="ctr"/>
            <a:r>
              <a:rPr lang="en-US" sz="2000" b="1" dirty="0">
                <a:latin typeface="+mj-lt"/>
                <a:cs typeface="Arial Narrow"/>
              </a:rPr>
              <a:t>Millions of gates</a:t>
            </a:r>
          </a:p>
          <a:p>
            <a:pPr algn="ctr"/>
            <a:r>
              <a:rPr lang="en-US" sz="2000" b="1" dirty="0">
                <a:solidFill>
                  <a:srgbClr val="800000"/>
                </a:solidFill>
                <a:latin typeface="+mj-lt"/>
                <a:cs typeface="Arial Black"/>
              </a:rPr>
              <a:t>Millions of wires</a:t>
            </a:r>
          </a:p>
        </p:txBody>
      </p:sp>
      <p:sp>
        <p:nvSpPr>
          <p:cNvPr id="39" name="Rectangle 37">
            <a:extLst>
              <a:ext uri="{FF2B5EF4-FFF2-40B4-BE49-F238E27FC236}">
                <a16:creationId xmlns:a16="http://schemas.microsoft.com/office/drawing/2014/main" id="{D7A4FBB7-06BA-BF44-8107-2022A45B0CE2}"/>
              </a:ext>
            </a:extLst>
          </p:cNvPr>
          <p:cNvSpPr>
            <a:spLocks noChangeArrowheads="1"/>
          </p:cNvSpPr>
          <p:nvPr/>
        </p:nvSpPr>
        <p:spPr bwMode="auto">
          <a:xfrm>
            <a:off x="5626099" y="5136952"/>
            <a:ext cx="2477417"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cs typeface="Arial Narrow"/>
              </a:rPr>
              <a:t>Kilometers of wire.</a:t>
            </a:r>
          </a:p>
        </p:txBody>
      </p:sp>
    </p:spTree>
    <p:extLst>
      <p:ext uri="{BB962C8B-B14F-4D97-AF65-F5344CB8AC3E}">
        <p14:creationId xmlns:p14="http://schemas.microsoft.com/office/powerpoint/2010/main" val="118657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2A59C-1929-F344-9242-EE3E3C03708F}"/>
              </a:ext>
            </a:extLst>
          </p:cNvPr>
          <p:cNvSpPr>
            <a:spLocks noGrp="1"/>
          </p:cNvSpPr>
          <p:nvPr>
            <p:ph type="sldNum" sz="quarter" idx="12"/>
          </p:nvPr>
        </p:nvSpPr>
        <p:spPr/>
        <p:txBody>
          <a:bodyPr/>
          <a:lstStyle/>
          <a:p>
            <a:fld id="{4E77BC79-9480-1042-96E1-82B94DA0811E}" type="slidenum">
              <a:rPr lang="en-US" smtClean="0"/>
              <a:t>57</a:t>
            </a:fld>
            <a:endParaRPr lang="en-US"/>
          </a:p>
        </p:txBody>
      </p:sp>
      <p:sp>
        <p:nvSpPr>
          <p:cNvPr id="3" name="Title 2">
            <a:extLst>
              <a:ext uri="{FF2B5EF4-FFF2-40B4-BE49-F238E27FC236}">
                <a16:creationId xmlns:a16="http://schemas.microsoft.com/office/drawing/2014/main" id="{FC203FF4-4DDE-E540-9687-74C43035B327}"/>
              </a:ext>
            </a:extLst>
          </p:cNvPr>
          <p:cNvSpPr>
            <a:spLocks noGrp="1"/>
          </p:cNvSpPr>
          <p:nvPr>
            <p:ph type="title"/>
          </p:nvPr>
        </p:nvSpPr>
        <p:spPr/>
        <p:txBody>
          <a:bodyPr/>
          <a:lstStyle/>
          <a:p>
            <a:r>
              <a:rPr lang="en-US" dirty="0"/>
              <a:t>Basic Routing Problems</a:t>
            </a:r>
          </a:p>
        </p:txBody>
      </p:sp>
      <p:sp>
        <p:nvSpPr>
          <p:cNvPr id="4" name="Content Placeholder 3">
            <a:extLst>
              <a:ext uri="{FF2B5EF4-FFF2-40B4-BE49-F238E27FC236}">
                <a16:creationId xmlns:a16="http://schemas.microsoft.com/office/drawing/2014/main" id="{5B1780DE-B99B-6D43-9142-6242EF8DAEC7}"/>
              </a:ext>
            </a:extLst>
          </p:cNvPr>
          <p:cNvSpPr>
            <a:spLocks noGrp="1"/>
          </p:cNvSpPr>
          <p:nvPr>
            <p:ph idx="1"/>
          </p:nvPr>
        </p:nvSpPr>
        <p:spPr/>
        <p:txBody>
          <a:bodyPr>
            <a:normAutofit fontScale="85000" lnSpcReduction="10000"/>
          </a:bodyPr>
          <a:lstStyle/>
          <a:p>
            <a:r>
              <a:rPr lang="en-US" dirty="0"/>
              <a:t>Scale</a:t>
            </a:r>
          </a:p>
          <a:p>
            <a:pPr lvl="1"/>
            <a:r>
              <a:rPr lang="en-US" dirty="0"/>
              <a:t>Big chips have an enormous number (</a:t>
            </a:r>
            <a:r>
              <a:rPr lang="en-US" b="1" dirty="0">
                <a:solidFill>
                  <a:srgbClr val="80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dirty="0"/>
              <a:t>Geometric complexity</a:t>
            </a:r>
          </a:p>
          <a:p>
            <a:pPr lvl="1"/>
            <a:r>
              <a:rPr lang="en-US" dirty="0"/>
              <a:t>It used to be that the representation of the layout was a simple “grid”</a:t>
            </a:r>
          </a:p>
          <a:p>
            <a:pPr lvl="1"/>
            <a:r>
              <a:rPr lang="en-US" dirty="0"/>
              <a:t>No longer true:  at nanoscale, </a:t>
            </a:r>
            <a:r>
              <a:rPr lang="en-US" b="1" dirty="0">
                <a:solidFill>
                  <a:srgbClr val="800000"/>
                </a:solidFill>
              </a:rPr>
              <a:t>geometry rules are complex</a:t>
            </a:r>
            <a:r>
              <a:rPr lang="en-US" dirty="0"/>
              <a:t> – makes routing hard</a:t>
            </a:r>
          </a:p>
          <a:p>
            <a:r>
              <a:rPr lang="en-US" dirty="0"/>
              <a:t>Electrical complexity</a:t>
            </a:r>
          </a:p>
          <a:p>
            <a:pPr lvl="1"/>
            <a:r>
              <a:rPr lang="en-US" dirty="0"/>
              <a:t>It’s not enough to make sure you connect all the wires</a:t>
            </a:r>
          </a:p>
          <a:p>
            <a:pPr lvl="1"/>
            <a:r>
              <a:rPr lang="en-US" dirty="0"/>
              <a:t>You also must ensure that the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that wire-to-wire </a:t>
            </a:r>
            <a:r>
              <a:rPr lang="en-US" b="1" dirty="0">
                <a:solidFill>
                  <a:srgbClr val="800000"/>
                </a:solidFill>
              </a:rPr>
              <a:t>interactions</a:t>
            </a:r>
            <a:r>
              <a:rPr lang="en-US" b="1" i="1" dirty="0">
                <a:solidFill>
                  <a:srgbClr val="800000"/>
                </a:solidFill>
              </a:rPr>
              <a:t> </a:t>
            </a:r>
            <a:r>
              <a:rPr lang="en-US" dirty="0"/>
              <a:t>(crosstalk) don’t mess up behavior</a:t>
            </a:r>
          </a:p>
        </p:txBody>
      </p:sp>
    </p:spTree>
    <p:extLst>
      <p:ext uri="{BB962C8B-B14F-4D97-AF65-F5344CB8AC3E}">
        <p14:creationId xmlns:p14="http://schemas.microsoft.com/office/powerpoint/2010/main" val="480316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4EDF93-BCDB-FD4C-A778-80E24F7660B6}"/>
              </a:ext>
            </a:extLst>
          </p:cNvPr>
          <p:cNvSpPr>
            <a:spLocks noGrp="1"/>
          </p:cNvSpPr>
          <p:nvPr>
            <p:ph type="sldNum" sz="quarter" idx="12"/>
          </p:nvPr>
        </p:nvSpPr>
        <p:spPr/>
        <p:txBody>
          <a:bodyPr/>
          <a:lstStyle/>
          <a:p>
            <a:fld id="{4E77BC79-9480-1042-96E1-82B94DA0811E}" type="slidenum">
              <a:rPr lang="en-US" smtClean="0"/>
              <a:t>58</a:t>
            </a:fld>
            <a:endParaRPr lang="en-US"/>
          </a:p>
        </p:txBody>
      </p:sp>
      <p:sp>
        <p:nvSpPr>
          <p:cNvPr id="3" name="Title 2">
            <a:extLst>
              <a:ext uri="{FF2B5EF4-FFF2-40B4-BE49-F238E27FC236}">
                <a16:creationId xmlns:a16="http://schemas.microsoft.com/office/drawing/2014/main" id="{B4BA59F1-9C24-534B-A838-9B4DD3AA3D5B}"/>
              </a:ext>
            </a:extLst>
          </p:cNvPr>
          <p:cNvSpPr>
            <a:spLocks noGrp="1"/>
          </p:cNvSpPr>
          <p:nvPr>
            <p:ph type="title"/>
          </p:nvPr>
        </p:nvSpPr>
        <p:spPr/>
        <p:txBody>
          <a:bodyPr/>
          <a:lstStyle/>
          <a:p>
            <a:r>
              <a:rPr lang="en-US" dirty="0"/>
              <a:t>Physical Assumption</a:t>
            </a:r>
          </a:p>
        </p:txBody>
      </p:sp>
      <p:sp>
        <p:nvSpPr>
          <p:cNvPr id="4" name="Content Placeholder 3">
            <a:extLst>
              <a:ext uri="{FF2B5EF4-FFF2-40B4-BE49-F238E27FC236}">
                <a16:creationId xmlns:a16="http://schemas.microsoft.com/office/drawing/2014/main" id="{5E4B4BDB-71D9-814F-A84B-074E8DB1DE38}"/>
              </a:ext>
            </a:extLst>
          </p:cNvPr>
          <p:cNvSpPr>
            <a:spLocks noGrp="1"/>
          </p:cNvSpPr>
          <p:nvPr>
            <p:ph idx="1"/>
          </p:nvPr>
        </p:nvSpPr>
        <p:spPr>
          <a:xfrm>
            <a:off x="628650" y="1295944"/>
            <a:ext cx="4408045" cy="4659339"/>
          </a:xfrm>
        </p:spPr>
        <p:txBody>
          <a:bodyPr>
            <a:normAutofit fontScale="92500"/>
          </a:bodyPr>
          <a:lstStyle/>
          <a:p>
            <a:r>
              <a:rPr lang="en-US" dirty="0">
                <a:solidFill>
                  <a:srgbClr val="800000"/>
                </a:solidFill>
              </a:rPr>
              <a:t>Many layers</a:t>
            </a:r>
            <a:r>
              <a:rPr lang="en-US" dirty="0"/>
              <a:t> of wiring are available for routing</a:t>
            </a:r>
          </a:p>
          <a:p>
            <a:pPr lvl="1"/>
            <a:r>
              <a:rPr lang="en-US" dirty="0"/>
              <a:t>Made of metal (today, copper)</a:t>
            </a:r>
          </a:p>
          <a:p>
            <a:pPr lvl="1"/>
            <a:r>
              <a:rPr lang="en-US" dirty="0"/>
              <a:t>We can connect wires in different layers with </a:t>
            </a:r>
            <a:r>
              <a:rPr lang="en-US" b="1" dirty="0" err="1">
                <a:solidFill>
                  <a:srgbClr val="800000"/>
                </a:solidFill>
              </a:rPr>
              <a:t>vias</a:t>
            </a:r>
            <a:endParaRPr lang="en-US" b="1" dirty="0">
              <a:solidFill>
                <a:srgbClr val="800000"/>
              </a:solidFill>
            </a:endParaRPr>
          </a:p>
          <a:p>
            <a:r>
              <a:rPr lang="en-US" dirty="0"/>
              <a:t>A simplified view</a:t>
            </a:r>
          </a:p>
          <a:p>
            <a:pPr lvl="1"/>
            <a:r>
              <a:rPr lang="en-US" dirty="0"/>
              <a:t>Standard cells are using metal on layers 1,2</a:t>
            </a:r>
          </a:p>
          <a:p>
            <a:pPr lvl="1"/>
            <a:r>
              <a:rPr lang="en-US" dirty="0"/>
              <a:t>Routing wires on layers 3-8 </a:t>
            </a:r>
          </a:p>
          <a:p>
            <a:pPr lvl="1"/>
            <a:r>
              <a:rPr lang="en-US" dirty="0"/>
              <a:t>Upper layers (9, 10) reserved for power and clock distribution</a:t>
            </a:r>
          </a:p>
          <a:p>
            <a:endParaRPr lang="en-US" dirty="0"/>
          </a:p>
        </p:txBody>
      </p:sp>
      <p:pic>
        <p:nvPicPr>
          <p:cNvPr id="5" name="Picture 4">
            <a:extLst>
              <a:ext uri="{FF2B5EF4-FFF2-40B4-BE49-F238E27FC236}">
                <a16:creationId xmlns:a16="http://schemas.microsoft.com/office/drawing/2014/main" id="{11D3FE9E-4E49-0343-B0CD-2595A589D46E}"/>
              </a:ext>
            </a:extLst>
          </p:cNvPr>
          <p:cNvPicPr>
            <a:picLocks noChangeAspect="1"/>
          </p:cNvPicPr>
          <p:nvPr/>
        </p:nvPicPr>
        <p:blipFill>
          <a:blip r:embed="rId3"/>
          <a:stretch>
            <a:fillRect/>
          </a:stretch>
        </p:blipFill>
        <p:spPr>
          <a:xfrm>
            <a:off x="4849634" y="1737618"/>
            <a:ext cx="3893081" cy="3974340"/>
          </a:xfrm>
          <a:prstGeom prst="rect">
            <a:avLst/>
          </a:prstGeom>
        </p:spPr>
      </p:pic>
    </p:spTree>
    <p:extLst>
      <p:ext uri="{BB962C8B-B14F-4D97-AF65-F5344CB8AC3E}">
        <p14:creationId xmlns:p14="http://schemas.microsoft.com/office/powerpoint/2010/main" val="2617152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9CC94-D209-B44C-A35F-7ABA0A9FAC78}"/>
              </a:ext>
            </a:extLst>
          </p:cNvPr>
          <p:cNvSpPr>
            <a:spLocks noGrp="1"/>
          </p:cNvSpPr>
          <p:nvPr>
            <p:ph type="sldNum" sz="quarter" idx="12"/>
          </p:nvPr>
        </p:nvSpPr>
        <p:spPr/>
        <p:txBody>
          <a:bodyPr/>
          <a:lstStyle/>
          <a:p>
            <a:fld id="{4E77BC79-9480-1042-96E1-82B94DA0811E}" type="slidenum">
              <a:rPr lang="en-US" smtClean="0"/>
              <a:t>59</a:t>
            </a:fld>
            <a:endParaRPr lang="en-US"/>
          </a:p>
        </p:txBody>
      </p:sp>
      <p:sp>
        <p:nvSpPr>
          <p:cNvPr id="3" name="Title 2">
            <a:extLst>
              <a:ext uri="{FF2B5EF4-FFF2-40B4-BE49-F238E27FC236}">
                <a16:creationId xmlns:a16="http://schemas.microsoft.com/office/drawing/2014/main" id="{87D380F4-D424-AA49-A575-0FBDC5B11A21}"/>
              </a:ext>
            </a:extLst>
          </p:cNvPr>
          <p:cNvSpPr>
            <a:spLocks noGrp="1"/>
          </p:cNvSpPr>
          <p:nvPr>
            <p:ph type="title"/>
          </p:nvPr>
        </p:nvSpPr>
        <p:spPr/>
        <p:txBody>
          <a:bodyPr/>
          <a:lstStyle/>
          <a:p>
            <a:r>
              <a:rPr lang="en-US" dirty="0"/>
              <a:t>Typical Example (5 Layers, Circa 2000)</a:t>
            </a:r>
          </a:p>
        </p:txBody>
      </p:sp>
      <p:sp>
        <p:nvSpPr>
          <p:cNvPr id="4" name="Content Placeholder 3">
            <a:extLst>
              <a:ext uri="{FF2B5EF4-FFF2-40B4-BE49-F238E27FC236}">
                <a16:creationId xmlns:a16="http://schemas.microsoft.com/office/drawing/2014/main" id="{F561DC2A-85B5-F644-B10B-B450B6518612}"/>
              </a:ext>
            </a:extLst>
          </p:cNvPr>
          <p:cNvSpPr>
            <a:spLocks noGrp="1"/>
          </p:cNvSpPr>
          <p:nvPr>
            <p:ph idx="1"/>
          </p:nvPr>
        </p:nvSpPr>
        <p:spPr>
          <a:xfrm>
            <a:off x="628650" y="1295944"/>
            <a:ext cx="4977671" cy="4659339"/>
          </a:xfrm>
        </p:spPr>
        <p:txBody>
          <a:bodyPr>
            <a:normAutofit fontScale="92500" lnSpcReduction="20000"/>
          </a:bodyPr>
          <a:lstStyle/>
          <a:p>
            <a:r>
              <a:rPr lang="en-US" dirty="0"/>
              <a:t>Some terminology</a:t>
            </a:r>
          </a:p>
          <a:p>
            <a:pPr lvl="1"/>
            <a:r>
              <a:rPr lang="en-US" b="1" dirty="0"/>
              <a:t>FEOL</a:t>
            </a:r>
            <a:r>
              <a:rPr lang="en-US" dirty="0"/>
              <a:t>:  Front end of line. Chip fabrication steps that make transistors on Si wafer</a:t>
            </a:r>
          </a:p>
          <a:p>
            <a:pPr lvl="1"/>
            <a:r>
              <a:rPr lang="en-US" b="1" dirty="0"/>
              <a:t>BEOL</a:t>
            </a:r>
            <a:r>
              <a:rPr lang="en-US" dirty="0"/>
              <a:t>:  Back end of line.  Fabrication steps that make layers of wires on top of transistors</a:t>
            </a:r>
          </a:p>
          <a:p>
            <a:pPr lvl="1"/>
            <a:endParaRPr lang="en-US" dirty="0"/>
          </a:p>
          <a:p>
            <a:r>
              <a:rPr lang="en-US" dirty="0"/>
              <a:t>This picture</a:t>
            </a:r>
          </a:p>
          <a:p>
            <a:pPr lvl="1"/>
            <a:r>
              <a:rPr lang="en-US" dirty="0"/>
              <a:t>Cross sectional view of FEOL and BEOL structures in 5-layers of wiring…</a:t>
            </a:r>
          </a:p>
          <a:p>
            <a:pPr lvl="1"/>
            <a:r>
              <a:rPr lang="en-US" dirty="0"/>
              <a:t>… along with packaging connection (“bump”) which is how chip connects to pins on package</a:t>
            </a:r>
          </a:p>
          <a:p>
            <a:endParaRPr lang="en-US" dirty="0"/>
          </a:p>
        </p:txBody>
      </p:sp>
      <p:pic>
        <p:nvPicPr>
          <p:cNvPr id="5" name="Picture 4" descr="Screen Shot 2013-04-07 at 3.11.46 PM.png">
            <a:extLst>
              <a:ext uri="{FF2B5EF4-FFF2-40B4-BE49-F238E27FC236}">
                <a16:creationId xmlns:a16="http://schemas.microsoft.com/office/drawing/2014/main" id="{DE0BB10A-1C3C-D04D-AFC3-A498EE8B6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662" y="1648771"/>
            <a:ext cx="2737688" cy="3953684"/>
          </a:xfrm>
          <a:prstGeom prst="rect">
            <a:avLst/>
          </a:prstGeom>
        </p:spPr>
      </p:pic>
    </p:spTree>
    <p:extLst>
      <p:ext uri="{BB962C8B-B14F-4D97-AF65-F5344CB8AC3E}">
        <p14:creationId xmlns:p14="http://schemas.microsoft.com/office/powerpoint/2010/main" val="343474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E69A6-48C2-3D45-BCFD-24495123D580}"/>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5F7B292-0096-B343-ABA6-95BCFBE313A5}"/>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06BC8DFA-6C06-2A41-A6E5-494BA0BD059A}"/>
              </a:ext>
            </a:extLst>
          </p:cNvPr>
          <p:cNvSpPr>
            <a:spLocks noGrp="1"/>
          </p:cNvSpPr>
          <p:nvPr>
            <p:ph idx="1"/>
          </p:nvPr>
        </p:nvSpPr>
        <p:spPr>
          <a:xfrm>
            <a:off x="457200" y="1405254"/>
            <a:ext cx="8229600" cy="4525963"/>
          </a:xfrm>
        </p:spPr>
        <p:txBody>
          <a:bodyPr/>
          <a:lstStyle/>
          <a:p>
            <a:r>
              <a:rPr lang="en-US" altLang="zh-TW" dirty="0"/>
              <a:t>Subgraph</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sp>
        <p:nvSpPr>
          <p:cNvPr id="6" name="Oval 6">
            <a:extLst>
              <a:ext uri="{FF2B5EF4-FFF2-40B4-BE49-F238E27FC236}">
                <a16:creationId xmlns:a16="http://schemas.microsoft.com/office/drawing/2014/main" id="{AB312B7B-8A2E-764B-B510-F0F8509FFCEB}"/>
              </a:ext>
            </a:extLst>
          </p:cNvPr>
          <p:cNvSpPr>
            <a:spLocks noChangeArrowheads="1"/>
          </p:cNvSpPr>
          <p:nvPr/>
        </p:nvSpPr>
        <p:spPr bwMode="auto">
          <a:xfrm>
            <a:off x="1455763" y="1948170"/>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7">
            <a:extLst>
              <a:ext uri="{FF2B5EF4-FFF2-40B4-BE49-F238E27FC236}">
                <a16:creationId xmlns:a16="http://schemas.microsoft.com/office/drawing/2014/main" id="{0E9F248C-3C46-4543-987D-2F3103100B47}"/>
              </a:ext>
            </a:extLst>
          </p:cNvPr>
          <p:cNvSpPr>
            <a:spLocks noChangeArrowheads="1"/>
          </p:cNvSpPr>
          <p:nvPr/>
        </p:nvSpPr>
        <p:spPr bwMode="auto">
          <a:xfrm>
            <a:off x="189708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8">
            <a:extLst>
              <a:ext uri="{FF2B5EF4-FFF2-40B4-BE49-F238E27FC236}">
                <a16:creationId xmlns:a16="http://schemas.microsoft.com/office/drawing/2014/main" id="{76F2657E-11ED-D643-818E-007B42701EE1}"/>
              </a:ext>
            </a:extLst>
          </p:cNvPr>
          <p:cNvSpPr>
            <a:spLocks noChangeArrowheads="1"/>
          </p:cNvSpPr>
          <p:nvPr/>
        </p:nvSpPr>
        <p:spPr bwMode="auto">
          <a:xfrm>
            <a:off x="1446238" y="3214995"/>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9">
            <a:extLst>
              <a:ext uri="{FF2B5EF4-FFF2-40B4-BE49-F238E27FC236}">
                <a16:creationId xmlns:a16="http://schemas.microsoft.com/office/drawing/2014/main" id="{818D799C-4D97-5844-BDDB-5BC91F00E885}"/>
              </a:ext>
            </a:extLst>
          </p:cNvPr>
          <p:cNvSpPr>
            <a:spLocks noChangeArrowheads="1"/>
          </p:cNvSpPr>
          <p:nvPr/>
        </p:nvSpPr>
        <p:spPr bwMode="auto">
          <a:xfrm>
            <a:off x="101443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10">
            <a:extLst>
              <a:ext uri="{FF2B5EF4-FFF2-40B4-BE49-F238E27FC236}">
                <a16:creationId xmlns:a16="http://schemas.microsoft.com/office/drawing/2014/main" id="{386D917A-A1B2-4E42-8528-924F9E5FE679}"/>
              </a:ext>
            </a:extLst>
          </p:cNvPr>
          <p:cNvSpPr>
            <a:spLocks noChangeShapeType="1"/>
          </p:cNvSpPr>
          <p:nvPr/>
        </p:nvSpPr>
        <p:spPr bwMode="auto">
          <a:xfrm>
            <a:off x="1792313" y="2322820"/>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2BA08F87-8549-5542-85C6-5068EC0CD1FD}"/>
              </a:ext>
            </a:extLst>
          </p:cNvPr>
          <p:cNvSpPr>
            <a:spLocks noChangeShapeType="1"/>
          </p:cNvSpPr>
          <p:nvPr/>
        </p:nvSpPr>
        <p:spPr bwMode="auto">
          <a:xfrm flipV="1">
            <a:off x="1770088" y="3010207"/>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8DE14779-C3F5-E045-A440-8B4042748DB3}"/>
              </a:ext>
            </a:extLst>
          </p:cNvPr>
          <p:cNvSpPr>
            <a:spLocks noChangeShapeType="1"/>
          </p:cNvSpPr>
          <p:nvPr/>
        </p:nvSpPr>
        <p:spPr bwMode="auto">
          <a:xfrm>
            <a:off x="1285900" y="3027670"/>
            <a:ext cx="188913" cy="269875"/>
          </a:xfrm>
          <a:prstGeom prst="line">
            <a:avLst/>
          </a:prstGeom>
          <a:noFill/>
          <a:ln w="3175">
            <a:solidFill>
              <a:schemeClr val="tx1"/>
            </a:solidFill>
            <a:round/>
            <a:headEnd/>
            <a:tailEnd/>
          </a:ln>
          <a:effectLst/>
        </p:spPr>
        <p:txBody>
          <a:bodyPr/>
          <a:lstStyle/>
          <a:p>
            <a:endParaRPr lang="zh-TW" altLang="en-US"/>
          </a:p>
        </p:txBody>
      </p:sp>
      <p:sp>
        <p:nvSpPr>
          <p:cNvPr id="13" name="Line 13">
            <a:extLst>
              <a:ext uri="{FF2B5EF4-FFF2-40B4-BE49-F238E27FC236}">
                <a16:creationId xmlns:a16="http://schemas.microsoft.com/office/drawing/2014/main" id="{CA0D88BC-B9C8-F44F-882B-ED286D1773FD}"/>
              </a:ext>
            </a:extLst>
          </p:cNvPr>
          <p:cNvSpPr>
            <a:spLocks noChangeShapeType="1"/>
          </p:cNvSpPr>
          <p:nvPr/>
        </p:nvSpPr>
        <p:spPr bwMode="auto">
          <a:xfrm flipV="1">
            <a:off x="1263675" y="2272020"/>
            <a:ext cx="182563" cy="320675"/>
          </a:xfrm>
          <a:prstGeom prst="line">
            <a:avLst/>
          </a:prstGeom>
          <a:noFill/>
          <a:ln w="3175">
            <a:solidFill>
              <a:schemeClr val="tx1"/>
            </a:solidFill>
            <a:round/>
            <a:headEnd/>
            <a:tailEnd/>
          </a:ln>
          <a:effectLst/>
        </p:spPr>
        <p:txBody>
          <a:bodyPr/>
          <a:lstStyle/>
          <a:p>
            <a:endParaRPr lang="zh-TW" altLang="en-US"/>
          </a:p>
        </p:txBody>
      </p:sp>
      <p:sp>
        <p:nvSpPr>
          <p:cNvPr id="14" name="Line 14">
            <a:extLst>
              <a:ext uri="{FF2B5EF4-FFF2-40B4-BE49-F238E27FC236}">
                <a16:creationId xmlns:a16="http://schemas.microsoft.com/office/drawing/2014/main" id="{66E43560-36BB-3F45-A560-DBF22A8D6616}"/>
              </a:ext>
            </a:extLst>
          </p:cNvPr>
          <p:cNvSpPr>
            <a:spLocks noChangeShapeType="1"/>
          </p:cNvSpPr>
          <p:nvPr/>
        </p:nvSpPr>
        <p:spPr bwMode="auto">
          <a:xfrm>
            <a:off x="1390675" y="2827645"/>
            <a:ext cx="506413" cy="1587"/>
          </a:xfrm>
          <a:prstGeom prst="line">
            <a:avLst/>
          </a:prstGeom>
          <a:noFill/>
          <a:ln w="3175">
            <a:solidFill>
              <a:schemeClr val="tx1"/>
            </a:solidFill>
            <a:round/>
            <a:headEnd/>
            <a:tailEnd/>
          </a:ln>
          <a:effectLst/>
        </p:spPr>
        <p:txBody>
          <a:bodyPr/>
          <a:lstStyle/>
          <a:p>
            <a:endParaRPr lang="zh-TW" altLang="en-US"/>
          </a:p>
        </p:txBody>
      </p:sp>
      <p:sp>
        <p:nvSpPr>
          <p:cNvPr id="15" name="Line 15">
            <a:extLst>
              <a:ext uri="{FF2B5EF4-FFF2-40B4-BE49-F238E27FC236}">
                <a16:creationId xmlns:a16="http://schemas.microsoft.com/office/drawing/2014/main" id="{F3B1F12A-8621-DA4B-914B-74BB0F9D255E}"/>
              </a:ext>
            </a:extLst>
          </p:cNvPr>
          <p:cNvSpPr>
            <a:spLocks noChangeShapeType="1"/>
          </p:cNvSpPr>
          <p:nvPr/>
        </p:nvSpPr>
        <p:spPr bwMode="auto">
          <a:xfrm>
            <a:off x="1638325" y="2410132"/>
            <a:ext cx="0" cy="782638"/>
          </a:xfrm>
          <a:prstGeom prst="line">
            <a:avLst/>
          </a:prstGeom>
          <a:noFill/>
          <a:ln w="3175">
            <a:solidFill>
              <a:schemeClr val="tx1"/>
            </a:solidFill>
            <a:round/>
            <a:headEnd/>
            <a:tailEnd/>
          </a:ln>
          <a:effectLst/>
        </p:spPr>
        <p:txBody>
          <a:bodyPr/>
          <a:lstStyle/>
          <a:p>
            <a:endParaRPr lang="zh-TW" altLang="en-US"/>
          </a:p>
        </p:txBody>
      </p:sp>
      <p:sp>
        <p:nvSpPr>
          <p:cNvPr id="16" name="Rectangle 16">
            <a:extLst>
              <a:ext uri="{FF2B5EF4-FFF2-40B4-BE49-F238E27FC236}">
                <a16:creationId xmlns:a16="http://schemas.microsoft.com/office/drawing/2014/main" id="{D051E3CA-8DCA-D74B-B0AC-8D0F2E472F54}"/>
              </a:ext>
            </a:extLst>
          </p:cNvPr>
          <p:cNvSpPr>
            <a:spLocks noChangeArrowheads="1"/>
          </p:cNvSpPr>
          <p:nvPr/>
        </p:nvSpPr>
        <p:spPr bwMode="auto">
          <a:xfrm>
            <a:off x="642910" y="3305492"/>
            <a:ext cx="512762" cy="336550"/>
          </a:xfrm>
          <a:prstGeom prst="rect">
            <a:avLst/>
          </a:prstGeom>
          <a:noFill/>
          <a:ln w="9525">
            <a:noFill/>
            <a:miter lim="800000"/>
            <a:headEnd/>
            <a:tailEnd/>
          </a:ln>
          <a:effectLst/>
        </p:spPr>
        <p:txBody>
          <a:bodyPr wrap="none" anchor="ctr">
            <a:spAutoFit/>
          </a:bodyPr>
          <a:lstStyle/>
          <a:p>
            <a:r>
              <a:rPr lang="en-US" altLang="zh-TW" sz="1600" dirty="0">
                <a:latin typeface="Arial" pitchFamily="34" charset="0"/>
              </a:rPr>
              <a:t>G1 </a:t>
            </a:r>
          </a:p>
        </p:txBody>
      </p:sp>
      <p:sp>
        <p:nvSpPr>
          <p:cNvPr id="17" name="Oval 27">
            <a:extLst>
              <a:ext uri="{FF2B5EF4-FFF2-40B4-BE49-F238E27FC236}">
                <a16:creationId xmlns:a16="http://schemas.microsoft.com/office/drawing/2014/main" id="{3558E94A-7C13-F04D-AE01-30DA67D03D93}"/>
              </a:ext>
            </a:extLst>
          </p:cNvPr>
          <p:cNvSpPr>
            <a:spLocks noChangeArrowheads="1"/>
          </p:cNvSpPr>
          <p:nvPr/>
        </p:nvSpPr>
        <p:spPr bwMode="auto">
          <a:xfrm>
            <a:off x="7400950" y="19529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8" name="Oval 28">
            <a:extLst>
              <a:ext uri="{FF2B5EF4-FFF2-40B4-BE49-F238E27FC236}">
                <a16:creationId xmlns:a16="http://schemas.microsoft.com/office/drawing/2014/main" id="{3B7E25C0-1E1E-644E-88B4-BEE840CE9E6D}"/>
              </a:ext>
            </a:extLst>
          </p:cNvPr>
          <p:cNvSpPr>
            <a:spLocks noChangeArrowheads="1"/>
          </p:cNvSpPr>
          <p:nvPr/>
        </p:nvSpPr>
        <p:spPr bwMode="auto">
          <a:xfrm>
            <a:off x="784227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9" name="Oval 29">
            <a:extLst>
              <a:ext uri="{FF2B5EF4-FFF2-40B4-BE49-F238E27FC236}">
                <a16:creationId xmlns:a16="http://schemas.microsoft.com/office/drawing/2014/main" id="{0313C3CC-C010-4943-83DE-D8AC1DEB8F85}"/>
              </a:ext>
            </a:extLst>
          </p:cNvPr>
          <p:cNvSpPr>
            <a:spLocks noChangeArrowheads="1"/>
          </p:cNvSpPr>
          <p:nvPr/>
        </p:nvSpPr>
        <p:spPr bwMode="auto">
          <a:xfrm>
            <a:off x="7391425" y="3219757"/>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20" name="Oval 30">
            <a:extLst>
              <a:ext uri="{FF2B5EF4-FFF2-40B4-BE49-F238E27FC236}">
                <a16:creationId xmlns:a16="http://schemas.microsoft.com/office/drawing/2014/main" id="{699C2ADF-9472-1C40-927C-6B808994838B}"/>
              </a:ext>
            </a:extLst>
          </p:cNvPr>
          <p:cNvSpPr>
            <a:spLocks noChangeArrowheads="1"/>
          </p:cNvSpPr>
          <p:nvPr/>
        </p:nvSpPr>
        <p:spPr bwMode="auto">
          <a:xfrm>
            <a:off x="695962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1" name="Line 32">
            <a:extLst>
              <a:ext uri="{FF2B5EF4-FFF2-40B4-BE49-F238E27FC236}">
                <a16:creationId xmlns:a16="http://schemas.microsoft.com/office/drawing/2014/main" id="{6E56F30A-AFC6-E840-9C8C-2F263B5EB900}"/>
              </a:ext>
            </a:extLst>
          </p:cNvPr>
          <p:cNvSpPr>
            <a:spLocks noChangeShapeType="1"/>
          </p:cNvSpPr>
          <p:nvPr/>
        </p:nvSpPr>
        <p:spPr bwMode="auto">
          <a:xfrm flipV="1">
            <a:off x="7715275" y="3014970"/>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35">
            <a:extLst>
              <a:ext uri="{FF2B5EF4-FFF2-40B4-BE49-F238E27FC236}">
                <a16:creationId xmlns:a16="http://schemas.microsoft.com/office/drawing/2014/main" id="{7822B403-6A28-A044-A82C-7C25B1DCEBB8}"/>
              </a:ext>
            </a:extLst>
          </p:cNvPr>
          <p:cNvSpPr>
            <a:spLocks noChangeShapeType="1"/>
          </p:cNvSpPr>
          <p:nvPr/>
        </p:nvSpPr>
        <p:spPr bwMode="auto">
          <a:xfrm>
            <a:off x="7335863" y="2832407"/>
            <a:ext cx="506412" cy="1588"/>
          </a:xfrm>
          <a:prstGeom prst="line">
            <a:avLst/>
          </a:prstGeom>
          <a:noFill/>
          <a:ln w="3175">
            <a:solidFill>
              <a:schemeClr val="tx1"/>
            </a:solidFill>
            <a:round/>
            <a:headEnd/>
            <a:tailEnd/>
          </a:ln>
          <a:effectLst/>
        </p:spPr>
        <p:txBody>
          <a:bodyPr/>
          <a:lstStyle/>
          <a:p>
            <a:endParaRPr lang="zh-TW" altLang="en-US"/>
          </a:p>
        </p:txBody>
      </p:sp>
      <p:sp>
        <p:nvSpPr>
          <p:cNvPr id="23" name="Line 36">
            <a:extLst>
              <a:ext uri="{FF2B5EF4-FFF2-40B4-BE49-F238E27FC236}">
                <a16:creationId xmlns:a16="http://schemas.microsoft.com/office/drawing/2014/main" id="{3C38E7F5-4FEB-9042-825E-115520BA2931}"/>
              </a:ext>
            </a:extLst>
          </p:cNvPr>
          <p:cNvSpPr>
            <a:spLocks noChangeShapeType="1"/>
          </p:cNvSpPr>
          <p:nvPr/>
        </p:nvSpPr>
        <p:spPr bwMode="auto">
          <a:xfrm>
            <a:off x="7583513" y="2414895"/>
            <a:ext cx="0" cy="782637"/>
          </a:xfrm>
          <a:prstGeom prst="line">
            <a:avLst/>
          </a:prstGeom>
          <a:noFill/>
          <a:ln w="3175">
            <a:solidFill>
              <a:schemeClr val="tx1"/>
            </a:solidFill>
            <a:round/>
            <a:headEnd/>
            <a:tailEnd/>
          </a:ln>
          <a:effectLst/>
        </p:spPr>
        <p:txBody>
          <a:bodyPr/>
          <a:lstStyle/>
          <a:p>
            <a:endParaRPr lang="zh-TW" altLang="en-US"/>
          </a:p>
        </p:txBody>
      </p:sp>
      <p:sp>
        <p:nvSpPr>
          <p:cNvPr id="24" name="Oval 37">
            <a:extLst>
              <a:ext uri="{FF2B5EF4-FFF2-40B4-BE49-F238E27FC236}">
                <a16:creationId xmlns:a16="http://schemas.microsoft.com/office/drawing/2014/main" id="{69542258-2D3A-A44A-98FB-5E9959002D41}"/>
              </a:ext>
            </a:extLst>
          </p:cNvPr>
          <p:cNvSpPr>
            <a:spLocks noChangeArrowheads="1"/>
          </p:cNvSpPr>
          <p:nvPr/>
        </p:nvSpPr>
        <p:spPr bwMode="auto">
          <a:xfrm>
            <a:off x="3089300" y="26006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5" name="Oval 38">
            <a:extLst>
              <a:ext uri="{FF2B5EF4-FFF2-40B4-BE49-F238E27FC236}">
                <a16:creationId xmlns:a16="http://schemas.microsoft.com/office/drawing/2014/main" id="{80DD3106-11D6-0340-9D30-18FCF747BC04}"/>
              </a:ext>
            </a:extLst>
          </p:cNvPr>
          <p:cNvSpPr>
            <a:spLocks noChangeArrowheads="1"/>
          </p:cNvSpPr>
          <p:nvPr/>
        </p:nvSpPr>
        <p:spPr bwMode="auto">
          <a:xfrm>
            <a:off x="4305325" y="202437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6" name="Oval 39">
            <a:extLst>
              <a:ext uri="{FF2B5EF4-FFF2-40B4-BE49-F238E27FC236}">
                <a16:creationId xmlns:a16="http://schemas.microsoft.com/office/drawing/2014/main" id="{A8EF23E4-5613-604E-8BCD-129ADD61632C}"/>
              </a:ext>
            </a:extLst>
          </p:cNvPr>
          <p:cNvSpPr>
            <a:spLocks noChangeArrowheads="1"/>
          </p:cNvSpPr>
          <p:nvPr/>
        </p:nvSpPr>
        <p:spPr bwMode="auto">
          <a:xfrm>
            <a:off x="474665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7" name="Oval 40">
            <a:extLst>
              <a:ext uri="{FF2B5EF4-FFF2-40B4-BE49-F238E27FC236}">
                <a16:creationId xmlns:a16="http://schemas.microsoft.com/office/drawing/2014/main" id="{7AF2CB87-DDE2-104D-A49B-354E0EF702E2}"/>
              </a:ext>
            </a:extLst>
          </p:cNvPr>
          <p:cNvSpPr>
            <a:spLocks noChangeArrowheads="1"/>
          </p:cNvSpPr>
          <p:nvPr/>
        </p:nvSpPr>
        <p:spPr bwMode="auto">
          <a:xfrm>
            <a:off x="386400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8" name="Line 41">
            <a:extLst>
              <a:ext uri="{FF2B5EF4-FFF2-40B4-BE49-F238E27FC236}">
                <a16:creationId xmlns:a16="http://schemas.microsoft.com/office/drawing/2014/main" id="{D5F14F5D-47F1-D84D-9A8B-56F3BE69C478}"/>
              </a:ext>
            </a:extLst>
          </p:cNvPr>
          <p:cNvSpPr>
            <a:spLocks noChangeShapeType="1"/>
          </p:cNvSpPr>
          <p:nvPr/>
        </p:nvSpPr>
        <p:spPr bwMode="auto">
          <a:xfrm>
            <a:off x="4641875" y="2399020"/>
            <a:ext cx="196850" cy="285750"/>
          </a:xfrm>
          <a:prstGeom prst="line">
            <a:avLst/>
          </a:prstGeom>
          <a:noFill/>
          <a:ln w="3175">
            <a:solidFill>
              <a:schemeClr val="tx1"/>
            </a:solidFill>
            <a:round/>
            <a:headEnd/>
            <a:tailEnd/>
          </a:ln>
          <a:effectLst/>
        </p:spPr>
        <p:txBody>
          <a:bodyPr/>
          <a:lstStyle/>
          <a:p>
            <a:endParaRPr lang="zh-TW" altLang="en-US"/>
          </a:p>
        </p:txBody>
      </p:sp>
      <p:sp>
        <p:nvSpPr>
          <p:cNvPr id="29" name="Line 42">
            <a:extLst>
              <a:ext uri="{FF2B5EF4-FFF2-40B4-BE49-F238E27FC236}">
                <a16:creationId xmlns:a16="http://schemas.microsoft.com/office/drawing/2014/main" id="{E1913240-C2B6-8640-8AFC-2A570692FE1D}"/>
              </a:ext>
            </a:extLst>
          </p:cNvPr>
          <p:cNvSpPr>
            <a:spLocks noChangeShapeType="1"/>
          </p:cNvSpPr>
          <p:nvPr/>
        </p:nvSpPr>
        <p:spPr bwMode="auto">
          <a:xfrm flipV="1">
            <a:off x="4113238" y="2348220"/>
            <a:ext cx="182562" cy="320675"/>
          </a:xfrm>
          <a:prstGeom prst="line">
            <a:avLst/>
          </a:prstGeom>
          <a:noFill/>
          <a:ln w="3175">
            <a:solidFill>
              <a:schemeClr val="tx1"/>
            </a:solidFill>
            <a:round/>
            <a:headEnd/>
            <a:tailEnd/>
          </a:ln>
          <a:effectLst/>
        </p:spPr>
        <p:txBody>
          <a:bodyPr/>
          <a:lstStyle/>
          <a:p>
            <a:endParaRPr lang="zh-TW" altLang="en-US"/>
          </a:p>
        </p:txBody>
      </p:sp>
      <p:sp>
        <p:nvSpPr>
          <p:cNvPr id="30" name="Oval 45">
            <a:extLst>
              <a:ext uri="{FF2B5EF4-FFF2-40B4-BE49-F238E27FC236}">
                <a16:creationId xmlns:a16="http://schemas.microsoft.com/office/drawing/2014/main" id="{F8366B9A-CFBA-6941-9C9E-2D94AAC51F9E}"/>
              </a:ext>
            </a:extLst>
          </p:cNvPr>
          <p:cNvSpPr>
            <a:spLocks noChangeArrowheads="1"/>
          </p:cNvSpPr>
          <p:nvPr/>
        </p:nvSpPr>
        <p:spPr bwMode="auto">
          <a:xfrm>
            <a:off x="625795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1" name="Oval 46">
            <a:extLst>
              <a:ext uri="{FF2B5EF4-FFF2-40B4-BE49-F238E27FC236}">
                <a16:creationId xmlns:a16="http://schemas.microsoft.com/office/drawing/2014/main" id="{C2D6BCE4-5647-AC4F-8329-C8EBF4223D03}"/>
              </a:ext>
            </a:extLst>
          </p:cNvPr>
          <p:cNvSpPr>
            <a:spLocks noChangeArrowheads="1"/>
          </p:cNvSpPr>
          <p:nvPr/>
        </p:nvSpPr>
        <p:spPr bwMode="auto">
          <a:xfrm>
            <a:off x="5807100" y="329278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32" name="Oval 47">
            <a:extLst>
              <a:ext uri="{FF2B5EF4-FFF2-40B4-BE49-F238E27FC236}">
                <a16:creationId xmlns:a16="http://schemas.microsoft.com/office/drawing/2014/main" id="{F01EBA6A-BA7C-EA4D-A713-247784B9D585}"/>
              </a:ext>
            </a:extLst>
          </p:cNvPr>
          <p:cNvSpPr>
            <a:spLocks noChangeArrowheads="1"/>
          </p:cNvSpPr>
          <p:nvPr/>
        </p:nvSpPr>
        <p:spPr bwMode="auto">
          <a:xfrm>
            <a:off x="537530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3" name="Line 48">
            <a:extLst>
              <a:ext uri="{FF2B5EF4-FFF2-40B4-BE49-F238E27FC236}">
                <a16:creationId xmlns:a16="http://schemas.microsoft.com/office/drawing/2014/main" id="{6CFDA0A7-4973-3048-AF2E-06A55BA89024}"/>
              </a:ext>
            </a:extLst>
          </p:cNvPr>
          <p:cNvSpPr>
            <a:spLocks noChangeShapeType="1"/>
          </p:cNvSpPr>
          <p:nvPr/>
        </p:nvSpPr>
        <p:spPr bwMode="auto">
          <a:xfrm flipV="1">
            <a:off x="6130950" y="3087995"/>
            <a:ext cx="184150" cy="269875"/>
          </a:xfrm>
          <a:prstGeom prst="line">
            <a:avLst/>
          </a:prstGeom>
          <a:noFill/>
          <a:ln w="3175">
            <a:solidFill>
              <a:schemeClr val="tx1"/>
            </a:solidFill>
            <a:round/>
            <a:headEnd/>
            <a:tailEnd/>
          </a:ln>
          <a:effectLst/>
        </p:spPr>
        <p:txBody>
          <a:bodyPr/>
          <a:lstStyle/>
          <a:p>
            <a:endParaRPr lang="zh-TW" altLang="en-US"/>
          </a:p>
        </p:txBody>
      </p:sp>
      <p:sp>
        <p:nvSpPr>
          <p:cNvPr id="34" name="Line 49">
            <a:extLst>
              <a:ext uri="{FF2B5EF4-FFF2-40B4-BE49-F238E27FC236}">
                <a16:creationId xmlns:a16="http://schemas.microsoft.com/office/drawing/2014/main" id="{163B6C19-4848-3C41-B8D5-A4179FA6428D}"/>
              </a:ext>
            </a:extLst>
          </p:cNvPr>
          <p:cNvSpPr>
            <a:spLocks noChangeShapeType="1"/>
          </p:cNvSpPr>
          <p:nvPr/>
        </p:nvSpPr>
        <p:spPr bwMode="auto">
          <a:xfrm>
            <a:off x="5646763" y="3105457"/>
            <a:ext cx="188912" cy="269875"/>
          </a:xfrm>
          <a:prstGeom prst="line">
            <a:avLst/>
          </a:prstGeom>
          <a:noFill/>
          <a:ln w="3175">
            <a:solidFill>
              <a:schemeClr val="tx1"/>
            </a:solidFill>
            <a:round/>
            <a:headEnd/>
            <a:tailEnd/>
          </a:ln>
          <a:effectLst/>
        </p:spPr>
        <p:txBody>
          <a:bodyPr/>
          <a:lstStyle/>
          <a:p>
            <a:endParaRPr lang="zh-TW" altLang="en-US"/>
          </a:p>
        </p:txBody>
      </p:sp>
      <p:sp>
        <p:nvSpPr>
          <p:cNvPr id="35" name="Oval 52">
            <a:extLst>
              <a:ext uri="{FF2B5EF4-FFF2-40B4-BE49-F238E27FC236}">
                <a16:creationId xmlns:a16="http://schemas.microsoft.com/office/drawing/2014/main" id="{4409AEC9-0F12-8841-9C1B-097BD78A1733}"/>
              </a:ext>
            </a:extLst>
          </p:cNvPr>
          <p:cNvSpPr>
            <a:spLocks noChangeArrowheads="1"/>
          </p:cNvSpPr>
          <p:nvPr/>
        </p:nvSpPr>
        <p:spPr bwMode="auto">
          <a:xfrm rot="21569915">
            <a:off x="2206650" y="36801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6" name="Oval 53">
            <a:extLst>
              <a:ext uri="{FF2B5EF4-FFF2-40B4-BE49-F238E27FC236}">
                <a16:creationId xmlns:a16="http://schemas.microsoft.com/office/drawing/2014/main" id="{CA9FE866-21CF-B647-BBE3-9021EBB61C9C}"/>
              </a:ext>
            </a:extLst>
          </p:cNvPr>
          <p:cNvSpPr>
            <a:spLocks noChangeArrowheads="1"/>
          </p:cNvSpPr>
          <p:nvPr/>
        </p:nvSpPr>
        <p:spPr bwMode="auto">
          <a:xfrm rot="21569915">
            <a:off x="2211413" y="44977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7" name="Oval 54">
            <a:extLst>
              <a:ext uri="{FF2B5EF4-FFF2-40B4-BE49-F238E27FC236}">
                <a16:creationId xmlns:a16="http://schemas.microsoft.com/office/drawing/2014/main" id="{9F0A1DDA-6DD9-4249-9A55-645584DA72DD}"/>
              </a:ext>
            </a:extLst>
          </p:cNvPr>
          <p:cNvSpPr>
            <a:spLocks noChangeArrowheads="1"/>
          </p:cNvSpPr>
          <p:nvPr/>
        </p:nvSpPr>
        <p:spPr bwMode="auto">
          <a:xfrm rot="21569915">
            <a:off x="2211413" y="53121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8" name="Line 55">
            <a:extLst>
              <a:ext uri="{FF2B5EF4-FFF2-40B4-BE49-F238E27FC236}">
                <a16:creationId xmlns:a16="http://schemas.microsoft.com/office/drawing/2014/main" id="{453C458B-D442-DE4C-9E95-3E549EAD4A10}"/>
              </a:ext>
            </a:extLst>
          </p:cNvPr>
          <p:cNvSpPr>
            <a:spLocks noChangeShapeType="1"/>
          </p:cNvSpPr>
          <p:nvPr/>
        </p:nvSpPr>
        <p:spPr bwMode="auto">
          <a:xfrm rot="21569915">
            <a:off x="2384450" y="41389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9" name="Arc 56">
            <a:extLst>
              <a:ext uri="{FF2B5EF4-FFF2-40B4-BE49-F238E27FC236}">
                <a16:creationId xmlns:a16="http://schemas.microsoft.com/office/drawing/2014/main" id="{E243364D-E7C9-2141-9B51-FA9F952CF1DB}"/>
              </a:ext>
            </a:extLst>
          </p:cNvPr>
          <p:cNvSpPr>
            <a:spLocks/>
          </p:cNvSpPr>
          <p:nvPr/>
        </p:nvSpPr>
        <p:spPr bwMode="auto">
          <a:xfrm rot="19600668" flipH="1">
            <a:off x="2022500" y="48739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0" name="Arc 57">
            <a:extLst>
              <a:ext uri="{FF2B5EF4-FFF2-40B4-BE49-F238E27FC236}">
                <a16:creationId xmlns:a16="http://schemas.microsoft.com/office/drawing/2014/main" id="{949837A7-234D-7F4B-AADA-6550D7F83918}"/>
              </a:ext>
            </a:extLst>
          </p:cNvPr>
          <p:cNvSpPr>
            <a:spLocks/>
          </p:cNvSpPr>
          <p:nvPr/>
        </p:nvSpPr>
        <p:spPr bwMode="auto">
          <a:xfrm rot="19600668" flipV="1">
            <a:off x="2457475" y="48660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1" name="Rectangle 58">
            <a:extLst>
              <a:ext uri="{FF2B5EF4-FFF2-40B4-BE49-F238E27FC236}">
                <a16:creationId xmlns:a16="http://schemas.microsoft.com/office/drawing/2014/main" id="{68B2D923-1DDB-B445-BB72-B0BB57D6B44D}"/>
              </a:ext>
            </a:extLst>
          </p:cNvPr>
          <p:cNvSpPr>
            <a:spLocks noChangeArrowheads="1"/>
          </p:cNvSpPr>
          <p:nvPr/>
        </p:nvSpPr>
        <p:spPr bwMode="auto">
          <a:xfrm>
            <a:off x="2114575" y="5755024"/>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
        <p:nvSpPr>
          <p:cNvPr id="42" name="Oval 59">
            <a:extLst>
              <a:ext uri="{FF2B5EF4-FFF2-40B4-BE49-F238E27FC236}">
                <a16:creationId xmlns:a16="http://schemas.microsoft.com/office/drawing/2014/main" id="{D65CE0EA-F138-8E43-9885-25D7447A961A}"/>
              </a:ext>
            </a:extLst>
          </p:cNvPr>
          <p:cNvSpPr>
            <a:spLocks noChangeArrowheads="1"/>
          </p:cNvSpPr>
          <p:nvPr/>
        </p:nvSpPr>
        <p:spPr bwMode="auto">
          <a:xfrm>
            <a:off x="3378225" y="476601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3" name="Oval 60">
            <a:extLst>
              <a:ext uri="{FF2B5EF4-FFF2-40B4-BE49-F238E27FC236}">
                <a16:creationId xmlns:a16="http://schemas.microsoft.com/office/drawing/2014/main" id="{50D6345F-2C95-9344-BE67-8FAB4F6F9C7D}"/>
              </a:ext>
            </a:extLst>
          </p:cNvPr>
          <p:cNvSpPr>
            <a:spLocks noChangeArrowheads="1"/>
          </p:cNvSpPr>
          <p:nvPr/>
        </p:nvSpPr>
        <p:spPr bwMode="auto">
          <a:xfrm rot="21569915">
            <a:off x="4311675" y="43135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4" name="Oval 61">
            <a:extLst>
              <a:ext uri="{FF2B5EF4-FFF2-40B4-BE49-F238E27FC236}">
                <a16:creationId xmlns:a16="http://schemas.microsoft.com/office/drawing/2014/main" id="{1387A054-A75C-3143-8791-5997EA59C043}"/>
              </a:ext>
            </a:extLst>
          </p:cNvPr>
          <p:cNvSpPr>
            <a:spLocks noChangeArrowheads="1"/>
          </p:cNvSpPr>
          <p:nvPr/>
        </p:nvSpPr>
        <p:spPr bwMode="auto">
          <a:xfrm rot="21569915">
            <a:off x="4316438" y="51263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5" name="Line 62">
            <a:extLst>
              <a:ext uri="{FF2B5EF4-FFF2-40B4-BE49-F238E27FC236}">
                <a16:creationId xmlns:a16="http://schemas.microsoft.com/office/drawing/2014/main" id="{87463CA2-A325-5844-B95C-C6694FC24638}"/>
              </a:ext>
            </a:extLst>
          </p:cNvPr>
          <p:cNvSpPr>
            <a:spLocks noChangeShapeType="1"/>
          </p:cNvSpPr>
          <p:nvPr/>
        </p:nvSpPr>
        <p:spPr bwMode="auto">
          <a:xfrm rot="21569915">
            <a:off x="4489475" y="47723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46" name="Oval 64">
            <a:extLst>
              <a:ext uri="{FF2B5EF4-FFF2-40B4-BE49-F238E27FC236}">
                <a16:creationId xmlns:a16="http://schemas.microsoft.com/office/drawing/2014/main" id="{6B781C94-D15A-2A4D-883C-AF417B9E443E}"/>
              </a:ext>
            </a:extLst>
          </p:cNvPr>
          <p:cNvSpPr>
            <a:spLocks noChangeArrowheads="1"/>
          </p:cNvSpPr>
          <p:nvPr/>
        </p:nvSpPr>
        <p:spPr bwMode="auto">
          <a:xfrm rot="21569915">
            <a:off x="527687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7" name="Oval 65">
            <a:extLst>
              <a:ext uri="{FF2B5EF4-FFF2-40B4-BE49-F238E27FC236}">
                <a16:creationId xmlns:a16="http://schemas.microsoft.com/office/drawing/2014/main" id="{2D0CBBDB-C9D6-F24D-9243-5498A7613A91}"/>
              </a:ext>
            </a:extLst>
          </p:cNvPr>
          <p:cNvSpPr>
            <a:spLocks noChangeArrowheads="1"/>
          </p:cNvSpPr>
          <p:nvPr/>
        </p:nvSpPr>
        <p:spPr bwMode="auto">
          <a:xfrm rot="21569915">
            <a:off x="528163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8" name="Oval 66">
            <a:extLst>
              <a:ext uri="{FF2B5EF4-FFF2-40B4-BE49-F238E27FC236}">
                <a16:creationId xmlns:a16="http://schemas.microsoft.com/office/drawing/2014/main" id="{8B78719C-CBC2-3A4E-9D47-829ABA6DB591}"/>
              </a:ext>
            </a:extLst>
          </p:cNvPr>
          <p:cNvSpPr>
            <a:spLocks noChangeArrowheads="1"/>
          </p:cNvSpPr>
          <p:nvPr/>
        </p:nvSpPr>
        <p:spPr bwMode="auto">
          <a:xfrm rot="21569915">
            <a:off x="528163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49" name="Arc 68">
            <a:extLst>
              <a:ext uri="{FF2B5EF4-FFF2-40B4-BE49-F238E27FC236}">
                <a16:creationId xmlns:a16="http://schemas.microsoft.com/office/drawing/2014/main" id="{599847E1-DE15-B04B-8C3B-FD75DBC37596}"/>
              </a:ext>
            </a:extLst>
          </p:cNvPr>
          <p:cNvSpPr>
            <a:spLocks/>
          </p:cNvSpPr>
          <p:nvPr/>
        </p:nvSpPr>
        <p:spPr bwMode="auto">
          <a:xfrm rot="19600668" flipH="1">
            <a:off x="5092725" y="50898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50" name="Oval 71">
            <a:extLst>
              <a:ext uri="{FF2B5EF4-FFF2-40B4-BE49-F238E27FC236}">
                <a16:creationId xmlns:a16="http://schemas.microsoft.com/office/drawing/2014/main" id="{EBC898F3-4F60-4F44-8803-FA099CA7F746}"/>
              </a:ext>
            </a:extLst>
          </p:cNvPr>
          <p:cNvSpPr>
            <a:spLocks noChangeArrowheads="1"/>
          </p:cNvSpPr>
          <p:nvPr/>
        </p:nvSpPr>
        <p:spPr bwMode="auto">
          <a:xfrm rot="21569915">
            <a:off x="671832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51" name="Oval 72">
            <a:extLst>
              <a:ext uri="{FF2B5EF4-FFF2-40B4-BE49-F238E27FC236}">
                <a16:creationId xmlns:a16="http://schemas.microsoft.com/office/drawing/2014/main" id="{96D956EB-4E6E-AC4A-85FC-3CBE93B06973}"/>
              </a:ext>
            </a:extLst>
          </p:cNvPr>
          <p:cNvSpPr>
            <a:spLocks noChangeArrowheads="1"/>
          </p:cNvSpPr>
          <p:nvPr/>
        </p:nvSpPr>
        <p:spPr bwMode="auto">
          <a:xfrm rot="21569915">
            <a:off x="672308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52" name="Oval 73">
            <a:extLst>
              <a:ext uri="{FF2B5EF4-FFF2-40B4-BE49-F238E27FC236}">
                <a16:creationId xmlns:a16="http://schemas.microsoft.com/office/drawing/2014/main" id="{AF4D11DA-7D02-B148-8CBC-B780D951E88F}"/>
              </a:ext>
            </a:extLst>
          </p:cNvPr>
          <p:cNvSpPr>
            <a:spLocks noChangeArrowheads="1"/>
          </p:cNvSpPr>
          <p:nvPr/>
        </p:nvSpPr>
        <p:spPr bwMode="auto">
          <a:xfrm rot="21569915">
            <a:off x="672308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53" name="Line 74">
            <a:extLst>
              <a:ext uri="{FF2B5EF4-FFF2-40B4-BE49-F238E27FC236}">
                <a16:creationId xmlns:a16="http://schemas.microsoft.com/office/drawing/2014/main" id="{48ABD2E6-C69E-2E4F-8953-3120DB1D0D35}"/>
              </a:ext>
            </a:extLst>
          </p:cNvPr>
          <p:cNvSpPr>
            <a:spLocks noChangeShapeType="1"/>
          </p:cNvSpPr>
          <p:nvPr/>
        </p:nvSpPr>
        <p:spPr bwMode="auto">
          <a:xfrm rot="21569915">
            <a:off x="6896125" y="435961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54" name="Arc 76">
            <a:extLst>
              <a:ext uri="{FF2B5EF4-FFF2-40B4-BE49-F238E27FC236}">
                <a16:creationId xmlns:a16="http://schemas.microsoft.com/office/drawing/2014/main" id="{46617A6B-AD5C-9443-9FD6-3A260316FDCE}"/>
              </a:ext>
            </a:extLst>
          </p:cNvPr>
          <p:cNvSpPr>
            <a:spLocks/>
          </p:cNvSpPr>
          <p:nvPr/>
        </p:nvSpPr>
        <p:spPr bwMode="auto">
          <a:xfrm rot="19600668" flipV="1">
            <a:off x="6969150" y="50819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Tree>
    <p:extLst>
      <p:ext uri="{BB962C8B-B14F-4D97-AF65-F5344CB8AC3E}">
        <p14:creationId xmlns:p14="http://schemas.microsoft.com/office/powerpoint/2010/main" val="305337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9E174B-B38D-9548-858E-BB506A0DB4CE}"/>
              </a:ext>
            </a:extLst>
          </p:cNvPr>
          <p:cNvSpPr>
            <a:spLocks noGrp="1"/>
          </p:cNvSpPr>
          <p:nvPr>
            <p:ph type="sldNum" sz="quarter" idx="12"/>
          </p:nvPr>
        </p:nvSpPr>
        <p:spPr/>
        <p:txBody>
          <a:bodyPr/>
          <a:lstStyle/>
          <a:p>
            <a:fld id="{4E77BC79-9480-1042-96E1-82B94DA0811E}" type="slidenum">
              <a:rPr lang="en-US" smtClean="0"/>
              <a:t>60</a:t>
            </a:fld>
            <a:endParaRPr lang="en-US"/>
          </a:p>
        </p:txBody>
      </p:sp>
      <p:sp>
        <p:nvSpPr>
          <p:cNvPr id="3" name="Title 2">
            <a:extLst>
              <a:ext uri="{FF2B5EF4-FFF2-40B4-BE49-F238E27FC236}">
                <a16:creationId xmlns:a16="http://schemas.microsoft.com/office/drawing/2014/main" id="{61268070-0FB0-5D4E-979A-D3C17340170D}"/>
              </a:ext>
            </a:extLst>
          </p:cNvPr>
          <p:cNvSpPr>
            <a:spLocks noGrp="1"/>
          </p:cNvSpPr>
          <p:nvPr>
            <p:ph type="title"/>
          </p:nvPr>
        </p:nvSpPr>
        <p:spPr/>
        <p:txBody>
          <a:bodyPr/>
          <a:lstStyle/>
          <a:p>
            <a:r>
              <a:rPr lang="en-US" dirty="0"/>
              <a:t>Typical Example (5 Layers, Circa 2000)</a:t>
            </a:r>
          </a:p>
        </p:txBody>
      </p:sp>
      <p:pic>
        <p:nvPicPr>
          <p:cNvPr id="5" name="Picture 4" descr="Screen Shot 2013-04-07 at 3.11.46 PM.png">
            <a:extLst>
              <a:ext uri="{FF2B5EF4-FFF2-40B4-BE49-F238E27FC236}">
                <a16:creationId xmlns:a16="http://schemas.microsoft.com/office/drawing/2014/main" id="{DAA18EDE-9965-A240-BE72-A4BEAAEF0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613" y="1902086"/>
            <a:ext cx="2737688" cy="3953684"/>
          </a:xfrm>
          <a:prstGeom prst="rect">
            <a:avLst/>
          </a:prstGeom>
        </p:spPr>
      </p:pic>
      <p:sp>
        <p:nvSpPr>
          <p:cNvPr id="6" name="Right Brace 5">
            <a:extLst>
              <a:ext uri="{FF2B5EF4-FFF2-40B4-BE49-F238E27FC236}">
                <a16:creationId xmlns:a16="http://schemas.microsoft.com/office/drawing/2014/main" id="{F219D4BB-F5FC-854E-8156-65030EFFE272}"/>
              </a:ext>
            </a:extLst>
          </p:cNvPr>
          <p:cNvSpPr/>
          <p:nvPr/>
        </p:nvSpPr>
        <p:spPr bwMode="auto">
          <a:xfrm>
            <a:off x="4970126" y="5228052"/>
            <a:ext cx="328962" cy="550884"/>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TextBox 6">
            <a:extLst>
              <a:ext uri="{FF2B5EF4-FFF2-40B4-BE49-F238E27FC236}">
                <a16:creationId xmlns:a16="http://schemas.microsoft.com/office/drawing/2014/main" id="{2E0CEEB2-6251-3740-B261-960D2574DC63}"/>
              </a:ext>
            </a:extLst>
          </p:cNvPr>
          <p:cNvSpPr txBox="1"/>
          <p:nvPr/>
        </p:nvSpPr>
        <p:spPr>
          <a:xfrm>
            <a:off x="5334557" y="5328528"/>
            <a:ext cx="3404297" cy="338554"/>
          </a:xfrm>
          <a:prstGeom prst="rect">
            <a:avLst/>
          </a:prstGeom>
          <a:noFill/>
        </p:spPr>
        <p:txBody>
          <a:bodyPr wrap="none" rtlCol="0">
            <a:spAutoFit/>
          </a:bodyPr>
          <a:lstStyle/>
          <a:p>
            <a:r>
              <a:rPr lang="en-US" sz="1600" dirty="0">
                <a:latin typeface="+mj-lt"/>
              </a:rPr>
              <a:t>Transistors to make gate-level logic</a:t>
            </a:r>
          </a:p>
        </p:txBody>
      </p:sp>
      <p:cxnSp>
        <p:nvCxnSpPr>
          <p:cNvPr id="8" name="Straight Arrow Connector 7">
            <a:extLst>
              <a:ext uri="{FF2B5EF4-FFF2-40B4-BE49-F238E27FC236}">
                <a16:creationId xmlns:a16="http://schemas.microsoft.com/office/drawing/2014/main" id="{E29774C1-00DB-7F41-B4E3-78CAF7F190CB}"/>
              </a:ext>
            </a:extLst>
          </p:cNvPr>
          <p:cNvCxnSpPr>
            <a:cxnSpLocks/>
          </p:cNvCxnSpPr>
          <p:nvPr/>
        </p:nvCxnSpPr>
        <p:spPr bwMode="auto">
          <a:xfrm flipH="1">
            <a:off x="4736150" y="471011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8F5B48B5-140C-5C49-96B5-C16B4A5B4032}"/>
              </a:ext>
            </a:extLst>
          </p:cNvPr>
          <p:cNvCxnSpPr>
            <a:cxnSpLocks/>
          </p:cNvCxnSpPr>
          <p:nvPr/>
        </p:nvCxnSpPr>
        <p:spPr bwMode="auto">
          <a:xfrm flipH="1">
            <a:off x="4609293" y="4416985"/>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5E0FEB62-8091-4F43-B6B7-119D2242143E}"/>
              </a:ext>
            </a:extLst>
          </p:cNvPr>
          <p:cNvCxnSpPr>
            <a:cxnSpLocks/>
          </p:cNvCxnSpPr>
          <p:nvPr/>
        </p:nvCxnSpPr>
        <p:spPr bwMode="auto">
          <a:xfrm flipH="1">
            <a:off x="4741746" y="4024114"/>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1" name="TextBox 10">
            <a:extLst>
              <a:ext uri="{FF2B5EF4-FFF2-40B4-BE49-F238E27FC236}">
                <a16:creationId xmlns:a16="http://schemas.microsoft.com/office/drawing/2014/main" id="{B160494E-9CFD-6A4D-BC8B-6139B7F522B1}"/>
              </a:ext>
            </a:extLst>
          </p:cNvPr>
          <p:cNvSpPr txBox="1"/>
          <p:nvPr/>
        </p:nvSpPr>
        <p:spPr>
          <a:xfrm>
            <a:off x="5720198" y="4537221"/>
            <a:ext cx="1427795" cy="338554"/>
          </a:xfrm>
          <a:prstGeom prst="rect">
            <a:avLst/>
          </a:prstGeom>
          <a:noFill/>
        </p:spPr>
        <p:txBody>
          <a:bodyPr wrap="none" rtlCol="0">
            <a:spAutoFit/>
          </a:bodyPr>
          <a:lstStyle/>
          <a:p>
            <a:r>
              <a:rPr lang="en-US" sz="1600" dirty="0">
                <a:latin typeface="+mj-lt"/>
              </a:rPr>
              <a:t>Layer 1 metal</a:t>
            </a:r>
          </a:p>
        </p:txBody>
      </p:sp>
      <p:sp>
        <p:nvSpPr>
          <p:cNvPr id="12" name="TextBox 11">
            <a:extLst>
              <a:ext uri="{FF2B5EF4-FFF2-40B4-BE49-F238E27FC236}">
                <a16:creationId xmlns:a16="http://schemas.microsoft.com/office/drawing/2014/main" id="{BD5E43BA-79CB-EC49-88A8-EA6E94CF8F41}"/>
              </a:ext>
            </a:extLst>
          </p:cNvPr>
          <p:cNvSpPr txBox="1"/>
          <p:nvPr/>
        </p:nvSpPr>
        <p:spPr>
          <a:xfrm>
            <a:off x="5693075" y="4190897"/>
            <a:ext cx="1427795" cy="338554"/>
          </a:xfrm>
          <a:prstGeom prst="rect">
            <a:avLst/>
          </a:prstGeom>
          <a:noFill/>
        </p:spPr>
        <p:txBody>
          <a:bodyPr wrap="none" rtlCol="0">
            <a:spAutoFit/>
          </a:bodyPr>
          <a:lstStyle/>
          <a:p>
            <a:r>
              <a:rPr lang="en-US" sz="1600" dirty="0">
                <a:latin typeface="+mj-lt"/>
              </a:rPr>
              <a:t>Layer 2 metal</a:t>
            </a:r>
          </a:p>
        </p:txBody>
      </p:sp>
      <p:sp>
        <p:nvSpPr>
          <p:cNvPr id="13" name="TextBox 12">
            <a:extLst>
              <a:ext uri="{FF2B5EF4-FFF2-40B4-BE49-F238E27FC236}">
                <a16:creationId xmlns:a16="http://schemas.microsoft.com/office/drawing/2014/main" id="{F139CD5C-F7A3-6340-8523-BD464142594F}"/>
              </a:ext>
            </a:extLst>
          </p:cNvPr>
          <p:cNvSpPr txBox="1"/>
          <p:nvPr/>
        </p:nvSpPr>
        <p:spPr>
          <a:xfrm>
            <a:off x="5692549" y="3804675"/>
            <a:ext cx="1427795" cy="338554"/>
          </a:xfrm>
          <a:prstGeom prst="rect">
            <a:avLst/>
          </a:prstGeom>
          <a:noFill/>
        </p:spPr>
        <p:txBody>
          <a:bodyPr wrap="none" rtlCol="0">
            <a:spAutoFit/>
          </a:bodyPr>
          <a:lstStyle/>
          <a:p>
            <a:r>
              <a:rPr lang="en-US" sz="1600" dirty="0">
                <a:latin typeface="+mj-lt"/>
              </a:rPr>
              <a:t>Layer 3 metal</a:t>
            </a:r>
          </a:p>
        </p:txBody>
      </p:sp>
      <p:sp>
        <p:nvSpPr>
          <p:cNvPr id="14" name="Right Brace 13">
            <a:extLst>
              <a:ext uri="{FF2B5EF4-FFF2-40B4-BE49-F238E27FC236}">
                <a16:creationId xmlns:a16="http://schemas.microsoft.com/office/drawing/2014/main" id="{CF2E1A7E-839B-7446-97A8-80B745837FCA}"/>
              </a:ext>
            </a:extLst>
          </p:cNvPr>
          <p:cNvSpPr/>
          <p:nvPr/>
        </p:nvSpPr>
        <p:spPr bwMode="auto">
          <a:xfrm>
            <a:off x="7037429" y="3791188"/>
            <a:ext cx="328962" cy="1138362"/>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5" name="TextBox 14">
            <a:extLst>
              <a:ext uri="{FF2B5EF4-FFF2-40B4-BE49-F238E27FC236}">
                <a16:creationId xmlns:a16="http://schemas.microsoft.com/office/drawing/2014/main" id="{9B560D36-AF1C-B648-B3D0-167BB6A92F4C}"/>
              </a:ext>
            </a:extLst>
          </p:cNvPr>
          <p:cNvSpPr txBox="1"/>
          <p:nvPr/>
        </p:nvSpPr>
        <p:spPr>
          <a:xfrm>
            <a:off x="7368616" y="4144350"/>
            <a:ext cx="1541508" cy="338554"/>
          </a:xfrm>
          <a:prstGeom prst="rect">
            <a:avLst/>
          </a:prstGeom>
          <a:noFill/>
        </p:spPr>
        <p:txBody>
          <a:bodyPr wrap="none" rtlCol="0">
            <a:spAutoFit/>
          </a:bodyPr>
          <a:lstStyle/>
          <a:p>
            <a:r>
              <a:rPr lang="en-US" sz="1600" dirty="0">
                <a:latin typeface="+mj-lt"/>
              </a:rPr>
              <a:t>Wiring for logic</a:t>
            </a:r>
          </a:p>
        </p:txBody>
      </p:sp>
      <p:cxnSp>
        <p:nvCxnSpPr>
          <p:cNvPr id="16" name="Straight Arrow Connector 15">
            <a:extLst>
              <a:ext uri="{FF2B5EF4-FFF2-40B4-BE49-F238E27FC236}">
                <a16:creationId xmlns:a16="http://schemas.microsoft.com/office/drawing/2014/main" id="{ACF08CBB-A131-F440-BA79-F64DC8417BE1}"/>
              </a:ext>
            </a:extLst>
          </p:cNvPr>
          <p:cNvCxnSpPr>
            <a:cxnSpLocks/>
          </p:cNvCxnSpPr>
          <p:nvPr/>
        </p:nvCxnSpPr>
        <p:spPr bwMode="auto">
          <a:xfrm flipH="1">
            <a:off x="4707975" y="348495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7" name="Straight Arrow Connector 16">
            <a:extLst>
              <a:ext uri="{FF2B5EF4-FFF2-40B4-BE49-F238E27FC236}">
                <a16:creationId xmlns:a16="http://schemas.microsoft.com/office/drawing/2014/main" id="{09E1BCE8-0713-004E-8CE4-EA242DB3E7A4}"/>
              </a:ext>
            </a:extLst>
          </p:cNvPr>
          <p:cNvCxnSpPr>
            <a:cxnSpLocks/>
            <a:stCxn id="19" idx="1"/>
          </p:cNvCxnSpPr>
          <p:nvPr/>
        </p:nvCxnSpPr>
        <p:spPr bwMode="auto">
          <a:xfrm flipH="1">
            <a:off x="3902923" y="2955474"/>
            <a:ext cx="1801871" cy="482387"/>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8" name="TextBox 17">
            <a:extLst>
              <a:ext uri="{FF2B5EF4-FFF2-40B4-BE49-F238E27FC236}">
                <a16:creationId xmlns:a16="http://schemas.microsoft.com/office/drawing/2014/main" id="{512FCD06-02D6-5A41-8759-A4CB665D0C09}"/>
              </a:ext>
            </a:extLst>
          </p:cNvPr>
          <p:cNvSpPr txBox="1"/>
          <p:nvPr/>
        </p:nvSpPr>
        <p:spPr>
          <a:xfrm>
            <a:off x="5698671" y="3245564"/>
            <a:ext cx="1427795" cy="338554"/>
          </a:xfrm>
          <a:prstGeom prst="rect">
            <a:avLst/>
          </a:prstGeom>
          <a:noFill/>
        </p:spPr>
        <p:txBody>
          <a:bodyPr wrap="none" rtlCol="0">
            <a:spAutoFit/>
          </a:bodyPr>
          <a:lstStyle/>
          <a:p>
            <a:r>
              <a:rPr lang="en-US" sz="1600" dirty="0">
                <a:latin typeface="+mj-lt"/>
              </a:rPr>
              <a:t>Layer 4 metal</a:t>
            </a:r>
          </a:p>
        </p:txBody>
      </p:sp>
      <p:sp>
        <p:nvSpPr>
          <p:cNvPr id="19" name="TextBox 18">
            <a:extLst>
              <a:ext uri="{FF2B5EF4-FFF2-40B4-BE49-F238E27FC236}">
                <a16:creationId xmlns:a16="http://schemas.microsoft.com/office/drawing/2014/main" id="{31A8382C-C1F9-C046-A7A6-4CCAB2B49473}"/>
              </a:ext>
            </a:extLst>
          </p:cNvPr>
          <p:cNvSpPr txBox="1"/>
          <p:nvPr/>
        </p:nvSpPr>
        <p:spPr>
          <a:xfrm>
            <a:off x="5704794" y="2786197"/>
            <a:ext cx="1427795" cy="338554"/>
          </a:xfrm>
          <a:prstGeom prst="rect">
            <a:avLst/>
          </a:prstGeom>
          <a:noFill/>
        </p:spPr>
        <p:txBody>
          <a:bodyPr wrap="none" rtlCol="0">
            <a:spAutoFit/>
          </a:bodyPr>
          <a:lstStyle/>
          <a:p>
            <a:r>
              <a:rPr lang="en-US" sz="1600" dirty="0">
                <a:latin typeface="+mj-lt"/>
              </a:rPr>
              <a:t>Layer 5 metal</a:t>
            </a:r>
          </a:p>
        </p:txBody>
      </p:sp>
      <p:sp>
        <p:nvSpPr>
          <p:cNvPr id="20" name="Right Brace 19">
            <a:extLst>
              <a:ext uri="{FF2B5EF4-FFF2-40B4-BE49-F238E27FC236}">
                <a16:creationId xmlns:a16="http://schemas.microsoft.com/office/drawing/2014/main" id="{C467F53E-58C3-1D4E-ACD8-2BEB44A64F0F}"/>
              </a:ext>
            </a:extLst>
          </p:cNvPr>
          <p:cNvSpPr/>
          <p:nvPr/>
        </p:nvSpPr>
        <p:spPr bwMode="auto">
          <a:xfrm>
            <a:off x="7030254" y="2708568"/>
            <a:ext cx="328962" cy="837313"/>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1" name="TextBox 20">
            <a:extLst>
              <a:ext uri="{FF2B5EF4-FFF2-40B4-BE49-F238E27FC236}">
                <a16:creationId xmlns:a16="http://schemas.microsoft.com/office/drawing/2014/main" id="{FA444694-383A-314E-815C-82F4449F78F4}"/>
              </a:ext>
            </a:extLst>
          </p:cNvPr>
          <p:cNvSpPr txBox="1"/>
          <p:nvPr/>
        </p:nvSpPr>
        <p:spPr>
          <a:xfrm>
            <a:off x="7354791" y="2700836"/>
            <a:ext cx="1678364" cy="830997"/>
          </a:xfrm>
          <a:prstGeom prst="rect">
            <a:avLst/>
          </a:prstGeom>
          <a:noFill/>
        </p:spPr>
        <p:txBody>
          <a:bodyPr wrap="none" rtlCol="0">
            <a:spAutoFit/>
          </a:bodyPr>
          <a:lstStyle/>
          <a:p>
            <a:r>
              <a:rPr lang="en-US" sz="1600" dirty="0">
                <a:latin typeface="+mj-lt"/>
              </a:rPr>
              <a:t>Thicker layers</a:t>
            </a:r>
          </a:p>
          <a:p>
            <a:r>
              <a:rPr lang="en-US" sz="1600" dirty="0">
                <a:latin typeface="+mj-lt"/>
              </a:rPr>
              <a:t>(less resistance)</a:t>
            </a:r>
          </a:p>
          <a:p>
            <a:r>
              <a:rPr lang="en-US" sz="1600" dirty="0">
                <a:latin typeface="+mj-lt"/>
              </a:rPr>
              <a:t>for clock, power</a:t>
            </a:r>
          </a:p>
        </p:txBody>
      </p:sp>
      <p:sp>
        <p:nvSpPr>
          <p:cNvPr id="22" name="Oval 21">
            <a:extLst>
              <a:ext uri="{FF2B5EF4-FFF2-40B4-BE49-F238E27FC236}">
                <a16:creationId xmlns:a16="http://schemas.microsoft.com/office/drawing/2014/main" id="{86C032CC-A116-1741-8FFA-9C23D079E2A1}"/>
              </a:ext>
            </a:extLst>
          </p:cNvPr>
          <p:cNvSpPr/>
          <p:nvPr/>
        </p:nvSpPr>
        <p:spPr>
          <a:xfrm>
            <a:off x="2801299" y="4716760"/>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3" name="Straight Arrow Connector 22">
            <a:extLst>
              <a:ext uri="{FF2B5EF4-FFF2-40B4-BE49-F238E27FC236}">
                <a16:creationId xmlns:a16="http://schemas.microsoft.com/office/drawing/2014/main" id="{94619326-3AA0-4F45-9D68-645B9E95EEE2}"/>
              </a:ext>
            </a:extLst>
          </p:cNvPr>
          <p:cNvCxnSpPr>
            <a:cxnSpLocks/>
          </p:cNvCxnSpPr>
          <p:nvPr/>
        </p:nvCxnSpPr>
        <p:spPr bwMode="auto">
          <a:xfrm>
            <a:off x="1507306" y="3899385"/>
            <a:ext cx="1260748" cy="990266"/>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24" name="Oval 23">
            <a:extLst>
              <a:ext uri="{FF2B5EF4-FFF2-40B4-BE49-F238E27FC236}">
                <a16:creationId xmlns:a16="http://schemas.microsoft.com/office/drawing/2014/main" id="{DB07B8DD-EFD5-CE47-A03D-03F50A2D5158}"/>
              </a:ext>
            </a:extLst>
          </p:cNvPr>
          <p:cNvSpPr/>
          <p:nvPr/>
        </p:nvSpPr>
        <p:spPr>
          <a:xfrm>
            <a:off x="2780826" y="4383736"/>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5" name="Oval 24">
            <a:extLst>
              <a:ext uri="{FF2B5EF4-FFF2-40B4-BE49-F238E27FC236}">
                <a16:creationId xmlns:a16="http://schemas.microsoft.com/office/drawing/2014/main" id="{5D0CE2B0-68A2-1F48-A37D-78C69E10856C}"/>
              </a:ext>
            </a:extLst>
          </p:cNvPr>
          <p:cNvSpPr/>
          <p:nvPr/>
        </p:nvSpPr>
        <p:spPr>
          <a:xfrm>
            <a:off x="2793598" y="3957617"/>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6" name="Oval 25">
            <a:extLst>
              <a:ext uri="{FF2B5EF4-FFF2-40B4-BE49-F238E27FC236}">
                <a16:creationId xmlns:a16="http://schemas.microsoft.com/office/drawing/2014/main" id="{2FDF351C-3462-E94E-89EE-16EB167CA5D4}"/>
              </a:ext>
            </a:extLst>
          </p:cNvPr>
          <p:cNvSpPr/>
          <p:nvPr/>
        </p:nvSpPr>
        <p:spPr>
          <a:xfrm>
            <a:off x="3664087" y="3451702"/>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7" name="Straight Arrow Connector 26">
            <a:extLst>
              <a:ext uri="{FF2B5EF4-FFF2-40B4-BE49-F238E27FC236}">
                <a16:creationId xmlns:a16="http://schemas.microsoft.com/office/drawing/2014/main" id="{65F9313F-C360-344C-B895-B0F9655E9A0B}"/>
              </a:ext>
            </a:extLst>
          </p:cNvPr>
          <p:cNvCxnSpPr>
            <a:cxnSpLocks/>
          </p:cNvCxnSpPr>
          <p:nvPr/>
        </p:nvCxnSpPr>
        <p:spPr bwMode="auto">
          <a:xfrm>
            <a:off x="1507306" y="3861285"/>
            <a:ext cx="1280168" cy="66874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BDBC202D-A847-A141-9B9D-A72D6F890E9D}"/>
              </a:ext>
            </a:extLst>
          </p:cNvPr>
          <p:cNvCxnSpPr>
            <a:cxnSpLocks/>
          </p:cNvCxnSpPr>
          <p:nvPr/>
        </p:nvCxnSpPr>
        <p:spPr bwMode="auto">
          <a:xfrm>
            <a:off x="1507306" y="3878219"/>
            <a:ext cx="1309801" cy="224243"/>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91E76A7-5C3D-B147-BE2B-7925FEA87CBA}"/>
              </a:ext>
            </a:extLst>
          </p:cNvPr>
          <p:cNvCxnSpPr>
            <a:cxnSpLocks/>
          </p:cNvCxnSpPr>
          <p:nvPr/>
        </p:nvCxnSpPr>
        <p:spPr bwMode="auto">
          <a:xfrm flipV="1">
            <a:off x="1503073" y="3602929"/>
            <a:ext cx="2164934" cy="275290"/>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30" name="TextBox 29">
            <a:extLst>
              <a:ext uri="{FF2B5EF4-FFF2-40B4-BE49-F238E27FC236}">
                <a16:creationId xmlns:a16="http://schemas.microsoft.com/office/drawing/2014/main" id="{268C4268-15C7-B744-B1C9-CCDFABE7331F}"/>
              </a:ext>
            </a:extLst>
          </p:cNvPr>
          <p:cNvSpPr txBox="1"/>
          <p:nvPr/>
        </p:nvSpPr>
        <p:spPr>
          <a:xfrm>
            <a:off x="142498" y="3725295"/>
            <a:ext cx="1412767" cy="830997"/>
          </a:xfrm>
          <a:prstGeom prst="rect">
            <a:avLst/>
          </a:prstGeom>
          <a:noFill/>
        </p:spPr>
        <p:txBody>
          <a:bodyPr wrap="none" rtlCol="0">
            <a:spAutoFit/>
          </a:bodyPr>
          <a:lstStyle/>
          <a:p>
            <a:r>
              <a:rPr lang="en-US" sz="1600" dirty="0" err="1">
                <a:latin typeface="+mj-lt"/>
              </a:rPr>
              <a:t>Vias</a:t>
            </a:r>
            <a:r>
              <a:rPr lang="en-US" sz="1600" dirty="0">
                <a:latin typeface="+mj-lt"/>
              </a:rPr>
              <a:t>, connect</a:t>
            </a:r>
            <a:br>
              <a:rPr lang="en-US" sz="1600" dirty="0">
                <a:latin typeface="+mj-lt"/>
              </a:rPr>
            </a:br>
            <a:r>
              <a:rPr lang="en-US" sz="1600" dirty="0">
                <a:latin typeface="+mj-lt"/>
              </a:rPr>
              <a:t>Metal layers</a:t>
            </a:r>
          </a:p>
          <a:p>
            <a:r>
              <a:rPr lang="en-US" sz="1600" dirty="0">
                <a:latin typeface="+mj-lt"/>
              </a:rPr>
              <a:t>k and k+1</a:t>
            </a:r>
          </a:p>
        </p:txBody>
      </p:sp>
      <p:sp>
        <p:nvSpPr>
          <p:cNvPr id="31" name="TextBox 30">
            <a:extLst>
              <a:ext uri="{FF2B5EF4-FFF2-40B4-BE49-F238E27FC236}">
                <a16:creationId xmlns:a16="http://schemas.microsoft.com/office/drawing/2014/main" id="{5949AD86-3EED-CE4E-8A39-9F2D4F062766}"/>
              </a:ext>
            </a:extLst>
          </p:cNvPr>
          <p:cNvSpPr txBox="1"/>
          <p:nvPr/>
        </p:nvSpPr>
        <p:spPr>
          <a:xfrm>
            <a:off x="381334" y="2022445"/>
            <a:ext cx="1838364" cy="1077218"/>
          </a:xfrm>
          <a:prstGeom prst="rect">
            <a:avLst/>
          </a:prstGeom>
          <a:noFill/>
        </p:spPr>
        <p:txBody>
          <a:bodyPr wrap="none" rtlCol="0">
            <a:spAutoFit/>
          </a:bodyPr>
          <a:lstStyle/>
          <a:p>
            <a:pPr algn="r"/>
            <a:r>
              <a:rPr lang="en-US" sz="1600" dirty="0">
                <a:latin typeface="+mj-lt"/>
              </a:rPr>
              <a:t>Package </a:t>
            </a:r>
          </a:p>
          <a:p>
            <a:pPr algn="r"/>
            <a:r>
              <a:rPr lang="en-US" sz="1600" dirty="0">
                <a:latin typeface="+mj-lt"/>
              </a:rPr>
              <a:t>interconnect,</a:t>
            </a:r>
          </a:p>
          <a:p>
            <a:pPr algn="r"/>
            <a:r>
              <a:rPr lang="en-US" sz="1600" dirty="0">
                <a:latin typeface="+mj-lt"/>
              </a:rPr>
              <a:t>(like a via), but</a:t>
            </a:r>
          </a:p>
          <a:p>
            <a:pPr algn="r"/>
            <a:r>
              <a:rPr lang="en-US" sz="1600" dirty="0">
                <a:latin typeface="+mj-lt"/>
              </a:rPr>
              <a:t>from chip to board</a:t>
            </a:r>
          </a:p>
        </p:txBody>
      </p:sp>
      <p:cxnSp>
        <p:nvCxnSpPr>
          <p:cNvPr id="32" name="Straight Arrow Connector 31">
            <a:extLst>
              <a:ext uri="{FF2B5EF4-FFF2-40B4-BE49-F238E27FC236}">
                <a16:creationId xmlns:a16="http://schemas.microsoft.com/office/drawing/2014/main" id="{B6004D09-6FF0-2A49-9EEC-3D27D4E5EFE6}"/>
              </a:ext>
            </a:extLst>
          </p:cNvPr>
          <p:cNvCxnSpPr>
            <a:cxnSpLocks/>
          </p:cNvCxnSpPr>
          <p:nvPr/>
        </p:nvCxnSpPr>
        <p:spPr bwMode="auto">
          <a:xfrm>
            <a:off x="2176295" y="2415984"/>
            <a:ext cx="1032407" cy="23550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Tree>
    <p:extLst>
      <p:ext uri="{BB962C8B-B14F-4D97-AF65-F5344CB8AC3E}">
        <p14:creationId xmlns:p14="http://schemas.microsoft.com/office/powerpoint/2010/main" val="1868020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CB699-86BF-994C-8CF1-7CA0EBA5EFA6}"/>
              </a:ext>
            </a:extLst>
          </p:cNvPr>
          <p:cNvSpPr>
            <a:spLocks noGrp="1"/>
          </p:cNvSpPr>
          <p:nvPr>
            <p:ph type="sldNum" sz="quarter" idx="12"/>
          </p:nvPr>
        </p:nvSpPr>
        <p:spPr/>
        <p:txBody>
          <a:bodyPr/>
          <a:lstStyle/>
          <a:p>
            <a:fld id="{4E77BC79-9480-1042-96E1-82B94DA0811E}" type="slidenum">
              <a:rPr lang="en-US" smtClean="0"/>
              <a:t>61</a:t>
            </a:fld>
            <a:endParaRPr lang="en-US"/>
          </a:p>
        </p:txBody>
      </p:sp>
      <p:sp>
        <p:nvSpPr>
          <p:cNvPr id="3" name="Title 2">
            <a:extLst>
              <a:ext uri="{FF2B5EF4-FFF2-40B4-BE49-F238E27FC236}">
                <a16:creationId xmlns:a16="http://schemas.microsoft.com/office/drawing/2014/main" id="{DB087947-5BB2-AA41-869A-5FCD5168B769}"/>
              </a:ext>
            </a:extLst>
          </p:cNvPr>
          <p:cNvSpPr>
            <a:spLocks noGrp="1"/>
          </p:cNvSpPr>
          <p:nvPr>
            <p:ph type="title"/>
          </p:nvPr>
        </p:nvSpPr>
        <p:spPr/>
        <p:txBody>
          <a:bodyPr/>
          <a:lstStyle/>
          <a:p>
            <a:r>
              <a:rPr lang="en-US" dirty="0"/>
              <a:t>Placement vs Routing</a:t>
            </a:r>
          </a:p>
        </p:txBody>
      </p:sp>
      <p:sp>
        <p:nvSpPr>
          <p:cNvPr id="4" name="Content Placeholder 3">
            <a:extLst>
              <a:ext uri="{FF2B5EF4-FFF2-40B4-BE49-F238E27FC236}">
                <a16:creationId xmlns:a16="http://schemas.microsoft.com/office/drawing/2014/main" id="{85997813-F9DB-324B-97AE-66F5DB067EA8}"/>
              </a:ext>
            </a:extLst>
          </p:cNvPr>
          <p:cNvSpPr>
            <a:spLocks noGrp="1"/>
          </p:cNvSpPr>
          <p:nvPr>
            <p:ph idx="1"/>
          </p:nvPr>
        </p:nvSpPr>
        <p:spPr>
          <a:xfrm>
            <a:off x="628650" y="1295944"/>
            <a:ext cx="7886700" cy="4950852"/>
          </a:xfrm>
        </p:spPr>
        <p:txBody>
          <a:bodyPr>
            <a:normAutofit lnSpcReduction="10000"/>
          </a:bodyPr>
          <a:lstStyle/>
          <a:p>
            <a:r>
              <a:rPr lang="en-US" dirty="0"/>
              <a:t>There are lots of different placement algorithms</a:t>
            </a:r>
          </a:p>
          <a:p>
            <a:pPr lvl="1"/>
            <a:r>
              <a:rPr lang="en-US" dirty="0"/>
              <a:t>Iterative methods.  Used mainly for high-level </a:t>
            </a:r>
            <a:r>
              <a:rPr lang="en-US" dirty="0" err="1"/>
              <a:t>floorplanning</a:t>
            </a:r>
            <a:r>
              <a:rPr lang="en-US" dirty="0"/>
              <a:t>, not gate layout</a:t>
            </a:r>
          </a:p>
          <a:p>
            <a:pPr lvl="1"/>
            <a:r>
              <a:rPr lang="en-US" dirty="0"/>
              <a:t>Many analytical methods based on solving/optimizing large systems of equations</a:t>
            </a:r>
          </a:p>
          <a:p>
            <a:pPr lvl="2"/>
            <a:r>
              <a:rPr lang="en-US" dirty="0"/>
              <a:t>Quadratic wirelength, exponential model, etc.</a:t>
            </a:r>
          </a:p>
          <a:p>
            <a:pPr lvl="1"/>
            <a:endParaRPr lang="en-US" dirty="0"/>
          </a:p>
          <a:p>
            <a:r>
              <a:rPr lang="en-US" dirty="0"/>
              <a:t>There are not quite so many routing algorithms</a:t>
            </a:r>
          </a:p>
          <a:p>
            <a:pPr lvl="1"/>
            <a:r>
              <a:rPr lang="en-US" dirty="0"/>
              <a:t>There are lots of routing data structures – to represent the geometry efficiently</a:t>
            </a:r>
          </a:p>
          <a:p>
            <a:pPr lvl="1"/>
            <a:r>
              <a:rPr lang="en-US" dirty="0"/>
              <a:t>But there is </a:t>
            </a:r>
            <a:r>
              <a:rPr lang="en-US" b="1" dirty="0">
                <a:solidFill>
                  <a:srgbClr val="800000"/>
                </a:solidFill>
              </a:rPr>
              <a:t>one very, very big idea</a:t>
            </a:r>
            <a:r>
              <a:rPr lang="en-US" dirty="0"/>
              <a:t> at core of most real routers…</a:t>
            </a:r>
          </a:p>
          <a:p>
            <a:endParaRPr lang="en-US" dirty="0"/>
          </a:p>
        </p:txBody>
      </p:sp>
    </p:spTree>
    <p:extLst>
      <p:ext uri="{BB962C8B-B14F-4D97-AF65-F5344CB8AC3E}">
        <p14:creationId xmlns:p14="http://schemas.microsoft.com/office/powerpoint/2010/main" val="833980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D9401-1E5B-BF4B-AC06-2A38C211D4E3}"/>
              </a:ext>
            </a:extLst>
          </p:cNvPr>
          <p:cNvSpPr>
            <a:spLocks noGrp="1"/>
          </p:cNvSpPr>
          <p:nvPr>
            <p:ph type="sldNum" sz="quarter" idx="12"/>
          </p:nvPr>
        </p:nvSpPr>
        <p:spPr/>
        <p:txBody>
          <a:bodyPr/>
          <a:lstStyle/>
          <a:p>
            <a:fld id="{4E77BC79-9480-1042-96E1-82B94DA0811E}" type="slidenum">
              <a:rPr lang="en-US" smtClean="0"/>
              <a:t>62</a:t>
            </a:fld>
            <a:endParaRPr lang="en-US"/>
          </a:p>
        </p:txBody>
      </p:sp>
      <p:sp>
        <p:nvSpPr>
          <p:cNvPr id="3" name="Title 2">
            <a:extLst>
              <a:ext uri="{FF2B5EF4-FFF2-40B4-BE49-F238E27FC236}">
                <a16:creationId xmlns:a16="http://schemas.microsoft.com/office/drawing/2014/main" id="{CBAF7C91-0713-8843-A29F-91F444793261}"/>
              </a:ext>
            </a:extLst>
          </p:cNvPr>
          <p:cNvSpPr>
            <a:spLocks noGrp="1"/>
          </p:cNvSpPr>
          <p:nvPr>
            <p:ph type="title"/>
          </p:nvPr>
        </p:nvSpPr>
        <p:spPr/>
        <p:txBody>
          <a:bodyPr/>
          <a:lstStyle/>
          <a:p>
            <a:r>
              <a:rPr lang="en-US" dirty="0"/>
              <a:t>Big Idea “Maze Routing”</a:t>
            </a:r>
          </a:p>
        </p:txBody>
      </p:sp>
      <p:sp>
        <p:nvSpPr>
          <p:cNvPr id="4" name="Content Placeholder 3">
            <a:extLst>
              <a:ext uri="{FF2B5EF4-FFF2-40B4-BE49-F238E27FC236}">
                <a16:creationId xmlns:a16="http://schemas.microsoft.com/office/drawing/2014/main" id="{4E51F891-9AFC-9940-97A7-0A90E3716DED}"/>
              </a:ext>
            </a:extLst>
          </p:cNvPr>
          <p:cNvSpPr>
            <a:spLocks noGrp="1"/>
          </p:cNvSpPr>
          <p:nvPr>
            <p:ph idx="1"/>
          </p:nvPr>
        </p:nvSpPr>
        <p:spPr>
          <a:xfrm>
            <a:off x="628650" y="1409170"/>
            <a:ext cx="4145481" cy="4965446"/>
          </a:xfrm>
        </p:spPr>
        <p:txBody>
          <a:bodyPr>
            <a:normAutofit fontScale="92500" lnSpcReduction="20000"/>
          </a:bodyPr>
          <a:lstStyle/>
          <a:p>
            <a:r>
              <a:rPr lang="en-US" dirty="0"/>
              <a:t>From one famous early paper:</a:t>
            </a:r>
          </a:p>
          <a:p>
            <a:pPr lvl="1"/>
            <a:r>
              <a:rPr lang="en-US" dirty="0"/>
              <a:t>E.F. Moore. “</a:t>
            </a:r>
            <a:r>
              <a:rPr lang="en-US" b="1" dirty="0">
                <a:solidFill>
                  <a:srgbClr val="800000"/>
                </a:solidFill>
              </a:rPr>
              <a:t>The shortest path through a maze</a:t>
            </a:r>
            <a:r>
              <a:rPr lang="en-US" dirty="0"/>
              <a:t>” </a:t>
            </a:r>
          </a:p>
          <a:p>
            <a:pPr lvl="1"/>
            <a:r>
              <a:rPr lang="en-US" dirty="0"/>
              <a:t>International Symposium on the Theory of Switching Proceedings, pp 285--292, Cambridge, MA, Apr. 1959. Harvard University Press</a:t>
            </a:r>
          </a:p>
          <a:p>
            <a:pPr lvl="1"/>
            <a:endParaRPr lang="en-US" dirty="0"/>
          </a:p>
          <a:p>
            <a:r>
              <a:rPr lang="en-US" dirty="0"/>
              <a:t>Yes – it’s that Moore of “Moore finite state machines” fame</a:t>
            </a:r>
          </a:p>
          <a:p>
            <a:pPr lvl="1"/>
            <a:r>
              <a:rPr lang="en-US" dirty="0"/>
              <a:t>Given a maze (or a graph), find a shortest path from entrance to exit</a:t>
            </a:r>
          </a:p>
        </p:txBody>
      </p:sp>
      <p:pic>
        <p:nvPicPr>
          <p:cNvPr id="5" name="Picture 4" descr="Screen Shot 2013-04-07 at 3.47.01 PM.png">
            <a:extLst>
              <a:ext uri="{FF2B5EF4-FFF2-40B4-BE49-F238E27FC236}">
                <a16:creationId xmlns:a16="http://schemas.microsoft.com/office/drawing/2014/main" id="{7E07BC17-308C-7640-A019-8A2FBFADB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82" y="1409170"/>
            <a:ext cx="3583568" cy="4039659"/>
          </a:xfrm>
          <a:prstGeom prst="rect">
            <a:avLst/>
          </a:prstGeom>
        </p:spPr>
      </p:pic>
    </p:spTree>
    <p:extLst>
      <p:ext uri="{BB962C8B-B14F-4D97-AF65-F5344CB8AC3E}">
        <p14:creationId xmlns:p14="http://schemas.microsoft.com/office/powerpoint/2010/main" val="85131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BBBB3-B3AD-784F-ABCF-F642FC04DB2B}"/>
              </a:ext>
            </a:extLst>
          </p:cNvPr>
          <p:cNvSpPr>
            <a:spLocks noGrp="1"/>
          </p:cNvSpPr>
          <p:nvPr>
            <p:ph type="sldNum" sz="quarter" idx="12"/>
          </p:nvPr>
        </p:nvSpPr>
        <p:spPr/>
        <p:txBody>
          <a:bodyPr/>
          <a:lstStyle/>
          <a:p>
            <a:fld id="{4E77BC79-9480-1042-96E1-82B94DA0811E}" type="slidenum">
              <a:rPr lang="en-US" smtClean="0"/>
              <a:t>63</a:t>
            </a:fld>
            <a:endParaRPr lang="en-US"/>
          </a:p>
        </p:txBody>
      </p:sp>
      <p:sp>
        <p:nvSpPr>
          <p:cNvPr id="3" name="Title 2">
            <a:extLst>
              <a:ext uri="{FF2B5EF4-FFF2-40B4-BE49-F238E27FC236}">
                <a16:creationId xmlns:a16="http://schemas.microsoft.com/office/drawing/2014/main" id="{14CF05F5-87ED-E44E-A207-4F649FE3F7B3}"/>
              </a:ext>
            </a:extLst>
          </p:cNvPr>
          <p:cNvSpPr>
            <a:spLocks noGrp="1"/>
          </p:cNvSpPr>
          <p:nvPr>
            <p:ph type="title"/>
          </p:nvPr>
        </p:nvSpPr>
        <p:spPr/>
        <p:txBody>
          <a:bodyPr/>
          <a:lstStyle/>
          <a:p>
            <a:r>
              <a:rPr lang="en-US" dirty="0"/>
              <a:t>How to Get from “Mazes” to “Wires”</a:t>
            </a:r>
          </a:p>
        </p:txBody>
      </p:sp>
      <p:sp>
        <p:nvSpPr>
          <p:cNvPr id="4" name="Content Placeholder 3">
            <a:extLst>
              <a:ext uri="{FF2B5EF4-FFF2-40B4-BE49-F238E27FC236}">
                <a16:creationId xmlns:a16="http://schemas.microsoft.com/office/drawing/2014/main" id="{895863B4-E173-BE4B-A54E-178DD9C7CCC1}"/>
              </a:ext>
            </a:extLst>
          </p:cNvPr>
          <p:cNvSpPr>
            <a:spLocks noGrp="1"/>
          </p:cNvSpPr>
          <p:nvPr>
            <p:ph idx="1"/>
          </p:nvPr>
        </p:nvSpPr>
        <p:spPr/>
        <p:txBody>
          <a:bodyPr/>
          <a:lstStyle/>
          <a:p>
            <a:pPr>
              <a:lnSpc>
                <a:spcPct val="90000"/>
              </a:lnSpc>
            </a:pPr>
            <a:r>
              <a:rPr lang="en-US" dirty="0"/>
              <a:t>Make a big geometric assumption:  </a:t>
            </a:r>
            <a:r>
              <a:rPr lang="en-US" dirty="0">
                <a:solidFill>
                  <a:srgbClr val="800000"/>
                </a:solidFill>
              </a:rPr>
              <a:t>Gridded</a:t>
            </a:r>
            <a:r>
              <a:rPr lang="en-US" i="1" dirty="0">
                <a:solidFill>
                  <a:srgbClr val="800000"/>
                </a:solidFill>
              </a:rPr>
              <a:t> </a:t>
            </a:r>
            <a:r>
              <a:rPr lang="en-US" dirty="0">
                <a:solidFill>
                  <a:srgbClr val="800000"/>
                </a:solidFill>
              </a:rPr>
              <a:t>routing</a:t>
            </a:r>
          </a:p>
          <a:p>
            <a:pPr lvl="1">
              <a:lnSpc>
                <a:spcPct val="90000"/>
              </a:lnSpc>
            </a:pPr>
            <a:r>
              <a:rPr lang="en-US" dirty="0"/>
              <a:t>The layout surface is a grid of regular squares</a:t>
            </a:r>
          </a:p>
          <a:p>
            <a:pPr lvl="1">
              <a:lnSpc>
                <a:spcPct val="90000"/>
              </a:lnSpc>
            </a:pPr>
            <a:r>
              <a:rPr lang="en-US" dirty="0"/>
              <a:t>A legal wire path = a </a:t>
            </a:r>
            <a:r>
              <a:rPr lang="en-US" b="1" dirty="0">
                <a:solidFill>
                  <a:srgbClr val="800000"/>
                </a:solidFill>
              </a:rPr>
              <a:t>set of connected grid cells</a:t>
            </a:r>
            <a:r>
              <a:rPr lang="en-US" dirty="0"/>
              <a:t>, through unobstructed cells in grid</a:t>
            </a:r>
          </a:p>
          <a:p>
            <a:endParaRPr lang="en-US" dirty="0"/>
          </a:p>
        </p:txBody>
      </p:sp>
      <p:sp>
        <p:nvSpPr>
          <p:cNvPr id="5" name="Rectangle 4">
            <a:extLst>
              <a:ext uri="{FF2B5EF4-FFF2-40B4-BE49-F238E27FC236}">
                <a16:creationId xmlns:a16="http://schemas.microsoft.com/office/drawing/2014/main" id="{CD19A1B0-10C3-864B-AEE9-D29430822E81}"/>
              </a:ext>
            </a:extLst>
          </p:cNvPr>
          <p:cNvSpPr/>
          <p:nvPr/>
        </p:nvSpPr>
        <p:spPr>
          <a:xfrm>
            <a:off x="2214424" y="3618777"/>
            <a:ext cx="1057186" cy="1403075"/>
          </a:xfrm>
          <a:prstGeom prst="rect">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BC2FD3DF-CBE2-284D-81B1-DB5D997A02FC}"/>
              </a:ext>
            </a:extLst>
          </p:cNvPr>
          <p:cNvSpPr/>
          <p:nvPr/>
        </p:nvSpPr>
        <p:spPr>
          <a:xfrm>
            <a:off x="4135976" y="3804426"/>
            <a:ext cx="218891" cy="771900"/>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B1DCD6EF-E4A0-4546-83BA-C4E25B9F4AB8}"/>
              </a:ext>
            </a:extLst>
          </p:cNvPr>
          <p:cNvSpPr/>
          <p:nvPr/>
        </p:nvSpPr>
        <p:spPr>
          <a:xfrm>
            <a:off x="3563639" y="4402891"/>
            <a:ext cx="791753" cy="22663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 name="Rectangle 7">
            <a:extLst>
              <a:ext uri="{FF2B5EF4-FFF2-40B4-BE49-F238E27FC236}">
                <a16:creationId xmlns:a16="http://schemas.microsoft.com/office/drawing/2014/main" id="{73D4A52D-94B8-0D42-985B-3DA272C5D9F9}"/>
              </a:ext>
            </a:extLst>
          </p:cNvPr>
          <p:cNvSpPr/>
          <p:nvPr/>
        </p:nvSpPr>
        <p:spPr>
          <a:xfrm>
            <a:off x="3497676" y="4410084"/>
            <a:ext cx="206118" cy="87721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9" name="Rectangle 8">
            <a:extLst>
              <a:ext uri="{FF2B5EF4-FFF2-40B4-BE49-F238E27FC236}">
                <a16:creationId xmlns:a16="http://schemas.microsoft.com/office/drawing/2014/main" id="{6A90061A-2758-A14C-9D4C-10774320BA02}"/>
              </a:ext>
            </a:extLst>
          </p:cNvPr>
          <p:cNvSpPr/>
          <p:nvPr/>
        </p:nvSpPr>
        <p:spPr>
          <a:xfrm>
            <a:off x="1788889" y="5214691"/>
            <a:ext cx="1921553" cy="206139"/>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105">
            <a:extLst>
              <a:ext uri="{FF2B5EF4-FFF2-40B4-BE49-F238E27FC236}">
                <a16:creationId xmlns:a16="http://schemas.microsoft.com/office/drawing/2014/main" id="{F1D1A9DD-C21A-4645-959C-6A805670653E}"/>
              </a:ext>
            </a:extLst>
          </p:cNvPr>
          <p:cNvGrpSpPr>
            <a:grpSpLocks/>
          </p:cNvGrpSpPr>
          <p:nvPr/>
        </p:nvGrpSpPr>
        <p:grpSpPr bwMode="auto">
          <a:xfrm>
            <a:off x="1350630" y="3213149"/>
            <a:ext cx="3430297" cy="2818578"/>
            <a:chOff x="825" y="1624"/>
            <a:chExt cx="3629" cy="2939"/>
          </a:xfrm>
        </p:grpSpPr>
        <p:grpSp>
          <p:nvGrpSpPr>
            <p:cNvPr id="11" name="Group 61">
              <a:extLst>
                <a:ext uri="{FF2B5EF4-FFF2-40B4-BE49-F238E27FC236}">
                  <a16:creationId xmlns:a16="http://schemas.microsoft.com/office/drawing/2014/main" id="{5BA5B193-851A-4140-851B-2D7490B1467B}"/>
                </a:ext>
              </a:extLst>
            </p:cNvPr>
            <p:cNvGrpSpPr>
              <a:grpSpLocks/>
            </p:cNvGrpSpPr>
            <p:nvPr/>
          </p:nvGrpSpPr>
          <p:grpSpPr bwMode="auto">
            <a:xfrm>
              <a:off x="825" y="1624"/>
              <a:ext cx="3629" cy="1474"/>
              <a:chOff x="3164" y="1703"/>
              <a:chExt cx="3629" cy="1474"/>
            </a:xfrm>
          </p:grpSpPr>
          <p:sp>
            <p:nvSpPr>
              <p:cNvPr id="55" name="Line 12">
                <a:extLst>
                  <a:ext uri="{FF2B5EF4-FFF2-40B4-BE49-F238E27FC236}">
                    <a16:creationId xmlns:a16="http://schemas.microsoft.com/office/drawing/2014/main" id="{1F305475-0BB2-F04A-8C01-5E15518BDF6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6" name="Line 13">
                <a:extLst>
                  <a:ext uri="{FF2B5EF4-FFF2-40B4-BE49-F238E27FC236}">
                    <a16:creationId xmlns:a16="http://schemas.microsoft.com/office/drawing/2014/main" id="{B0A49E0B-E641-5A40-847A-83A12686371E}"/>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7" name="Line 14">
                <a:extLst>
                  <a:ext uri="{FF2B5EF4-FFF2-40B4-BE49-F238E27FC236}">
                    <a16:creationId xmlns:a16="http://schemas.microsoft.com/office/drawing/2014/main" id="{E45FFB0E-12DA-6E48-8A23-7AB337282AE8}"/>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8" name="Line 15">
                <a:extLst>
                  <a:ext uri="{FF2B5EF4-FFF2-40B4-BE49-F238E27FC236}">
                    <a16:creationId xmlns:a16="http://schemas.microsoft.com/office/drawing/2014/main" id="{33F6BD5E-E426-9440-9895-E7F7AE92A732}"/>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9" name="Line 16">
                <a:extLst>
                  <a:ext uri="{FF2B5EF4-FFF2-40B4-BE49-F238E27FC236}">
                    <a16:creationId xmlns:a16="http://schemas.microsoft.com/office/drawing/2014/main" id="{6D500780-39AD-3F49-8EA2-6CF3823C8569}"/>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0" name="Line 17">
                <a:extLst>
                  <a:ext uri="{FF2B5EF4-FFF2-40B4-BE49-F238E27FC236}">
                    <a16:creationId xmlns:a16="http://schemas.microsoft.com/office/drawing/2014/main" id="{23DF4D8E-B5E4-3745-BCAE-15B1FCBF84CC}"/>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1" name="Line 18">
                <a:extLst>
                  <a:ext uri="{FF2B5EF4-FFF2-40B4-BE49-F238E27FC236}">
                    <a16:creationId xmlns:a16="http://schemas.microsoft.com/office/drawing/2014/main" id="{0AFDA9D4-102D-534B-B542-E6FEE3AFC20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2" name="Line 19">
                <a:extLst>
                  <a:ext uri="{FF2B5EF4-FFF2-40B4-BE49-F238E27FC236}">
                    <a16:creationId xmlns:a16="http://schemas.microsoft.com/office/drawing/2014/main" id="{5D08C9D1-B94B-4340-BDCF-7AD835427E4C}"/>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3" name="Line 20">
                <a:extLst>
                  <a:ext uri="{FF2B5EF4-FFF2-40B4-BE49-F238E27FC236}">
                    <a16:creationId xmlns:a16="http://schemas.microsoft.com/office/drawing/2014/main" id="{F7C59C49-A4EF-1045-9B2F-9EB1AD4647DA}"/>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4" name="Line 21">
                <a:extLst>
                  <a:ext uri="{FF2B5EF4-FFF2-40B4-BE49-F238E27FC236}">
                    <a16:creationId xmlns:a16="http://schemas.microsoft.com/office/drawing/2014/main" id="{98A8DA25-EBC7-ED49-A288-E43AFB3A6E44}"/>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5" name="Line 22">
                <a:extLst>
                  <a:ext uri="{FF2B5EF4-FFF2-40B4-BE49-F238E27FC236}">
                    <a16:creationId xmlns:a16="http://schemas.microsoft.com/office/drawing/2014/main" id="{EB025141-6E24-7343-9353-0D31F83696C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6" name="Line 23">
                <a:extLst>
                  <a:ext uri="{FF2B5EF4-FFF2-40B4-BE49-F238E27FC236}">
                    <a16:creationId xmlns:a16="http://schemas.microsoft.com/office/drawing/2014/main" id="{E8071105-1D31-734E-8977-1F68B0EA085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7" name="Line 24">
                <a:extLst>
                  <a:ext uri="{FF2B5EF4-FFF2-40B4-BE49-F238E27FC236}">
                    <a16:creationId xmlns:a16="http://schemas.microsoft.com/office/drawing/2014/main" id="{5B3BB09C-76A6-C845-A933-82CE742EE7E0}"/>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8" name="Line 25">
                <a:extLst>
                  <a:ext uri="{FF2B5EF4-FFF2-40B4-BE49-F238E27FC236}">
                    <a16:creationId xmlns:a16="http://schemas.microsoft.com/office/drawing/2014/main" id="{FAC9461F-222E-B249-8BB7-9E7D529E2866}"/>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9" name="Line 26">
                <a:extLst>
                  <a:ext uri="{FF2B5EF4-FFF2-40B4-BE49-F238E27FC236}">
                    <a16:creationId xmlns:a16="http://schemas.microsoft.com/office/drawing/2014/main" id="{DCCE7DCC-9DBE-DE4B-9F3C-3D81B42C59D3}"/>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0" name="Line 27">
                <a:extLst>
                  <a:ext uri="{FF2B5EF4-FFF2-40B4-BE49-F238E27FC236}">
                    <a16:creationId xmlns:a16="http://schemas.microsoft.com/office/drawing/2014/main" id="{EFAF4340-F00D-214B-833E-8E4494AD4BB0}"/>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1" name="Line 28">
                <a:extLst>
                  <a:ext uri="{FF2B5EF4-FFF2-40B4-BE49-F238E27FC236}">
                    <a16:creationId xmlns:a16="http://schemas.microsoft.com/office/drawing/2014/main" id="{260806D8-4D11-D649-9C9B-795EF99745CD}"/>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2" name="Line 29">
                <a:extLst>
                  <a:ext uri="{FF2B5EF4-FFF2-40B4-BE49-F238E27FC236}">
                    <a16:creationId xmlns:a16="http://schemas.microsoft.com/office/drawing/2014/main" id="{3573C090-16F0-4F46-B6BA-D01019B5469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3" name="Line 30">
                <a:extLst>
                  <a:ext uri="{FF2B5EF4-FFF2-40B4-BE49-F238E27FC236}">
                    <a16:creationId xmlns:a16="http://schemas.microsoft.com/office/drawing/2014/main" id="{FB08D6D0-9D25-5945-8714-51425AE559A2}"/>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4" name="Line 31">
                <a:extLst>
                  <a:ext uri="{FF2B5EF4-FFF2-40B4-BE49-F238E27FC236}">
                    <a16:creationId xmlns:a16="http://schemas.microsoft.com/office/drawing/2014/main" id="{5446C2F3-5083-884B-8131-F49D38F61015}"/>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5" name="Line 32">
                <a:extLst>
                  <a:ext uri="{FF2B5EF4-FFF2-40B4-BE49-F238E27FC236}">
                    <a16:creationId xmlns:a16="http://schemas.microsoft.com/office/drawing/2014/main" id="{D5435960-197C-0148-ACF5-7C3CCFEA1877}"/>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6" name="Line 33">
                <a:extLst>
                  <a:ext uri="{FF2B5EF4-FFF2-40B4-BE49-F238E27FC236}">
                    <a16:creationId xmlns:a16="http://schemas.microsoft.com/office/drawing/2014/main" id="{20D798D0-1E0B-B444-8E1B-89371CE2E493}"/>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7" name="Line 34">
                <a:extLst>
                  <a:ext uri="{FF2B5EF4-FFF2-40B4-BE49-F238E27FC236}">
                    <a16:creationId xmlns:a16="http://schemas.microsoft.com/office/drawing/2014/main" id="{5B807418-3AE3-AC4A-B099-6A3CCFFEE2C1}"/>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8" name="Line 35">
                <a:extLst>
                  <a:ext uri="{FF2B5EF4-FFF2-40B4-BE49-F238E27FC236}">
                    <a16:creationId xmlns:a16="http://schemas.microsoft.com/office/drawing/2014/main" id="{41664585-47EF-C142-8D84-3CF0FBC66358}"/>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9" name="Line 36">
                <a:extLst>
                  <a:ext uri="{FF2B5EF4-FFF2-40B4-BE49-F238E27FC236}">
                    <a16:creationId xmlns:a16="http://schemas.microsoft.com/office/drawing/2014/main" id="{C3193503-13BC-2448-BB01-F18E7B456D5D}"/>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0" name="Line 37">
                <a:extLst>
                  <a:ext uri="{FF2B5EF4-FFF2-40B4-BE49-F238E27FC236}">
                    <a16:creationId xmlns:a16="http://schemas.microsoft.com/office/drawing/2014/main" id="{96D35F4F-8DB9-664E-9532-B414F32BDE7D}"/>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1" name="Line 38">
                <a:extLst>
                  <a:ext uri="{FF2B5EF4-FFF2-40B4-BE49-F238E27FC236}">
                    <a16:creationId xmlns:a16="http://schemas.microsoft.com/office/drawing/2014/main" id="{7A1A983A-67D2-8E4D-89E7-8C5DB65B0800}"/>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2" name="Line 39">
                <a:extLst>
                  <a:ext uri="{FF2B5EF4-FFF2-40B4-BE49-F238E27FC236}">
                    <a16:creationId xmlns:a16="http://schemas.microsoft.com/office/drawing/2014/main" id="{BF81A768-F861-2544-BC19-50C2643615F3}"/>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3" name="Line 40">
                <a:extLst>
                  <a:ext uri="{FF2B5EF4-FFF2-40B4-BE49-F238E27FC236}">
                    <a16:creationId xmlns:a16="http://schemas.microsoft.com/office/drawing/2014/main" id="{F17C018E-6980-3643-B612-BBE5842F354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4" name="Line 41">
                <a:extLst>
                  <a:ext uri="{FF2B5EF4-FFF2-40B4-BE49-F238E27FC236}">
                    <a16:creationId xmlns:a16="http://schemas.microsoft.com/office/drawing/2014/main" id="{04E02303-14F9-3B49-B6F4-AC40BC55E83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5" name="Line 42">
                <a:extLst>
                  <a:ext uri="{FF2B5EF4-FFF2-40B4-BE49-F238E27FC236}">
                    <a16:creationId xmlns:a16="http://schemas.microsoft.com/office/drawing/2014/main" id="{3033435C-2BD4-DB42-90A7-20BAE17554F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6" name="Line 43">
                <a:extLst>
                  <a:ext uri="{FF2B5EF4-FFF2-40B4-BE49-F238E27FC236}">
                    <a16:creationId xmlns:a16="http://schemas.microsoft.com/office/drawing/2014/main" id="{EAA5DC04-B9EF-2E4C-98B8-6B98E6533852}"/>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7" name="Line 44">
                <a:extLst>
                  <a:ext uri="{FF2B5EF4-FFF2-40B4-BE49-F238E27FC236}">
                    <a16:creationId xmlns:a16="http://schemas.microsoft.com/office/drawing/2014/main" id="{6C4D6739-DC49-5547-B597-E66189EC2E4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8" name="Line 45">
                <a:extLst>
                  <a:ext uri="{FF2B5EF4-FFF2-40B4-BE49-F238E27FC236}">
                    <a16:creationId xmlns:a16="http://schemas.microsoft.com/office/drawing/2014/main" id="{4AB44586-BA1C-3749-94D6-C51F42B61CFB}"/>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9" name="Line 46">
                <a:extLst>
                  <a:ext uri="{FF2B5EF4-FFF2-40B4-BE49-F238E27FC236}">
                    <a16:creationId xmlns:a16="http://schemas.microsoft.com/office/drawing/2014/main" id="{381156D5-0024-4047-9AC2-475257A2BE4E}"/>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0" name="Line 47">
                <a:extLst>
                  <a:ext uri="{FF2B5EF4-FFF2-40B4-BE49-F238E27FC236}">
                    <a16:creationId xmlns:a16="http://schemas.microsoft.com/office/drawing/2014/main" id="{1EA8DBCD-19A4-D54E-86EF-3F56AEB4323C}"/>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1" name="Line 48">
                <a:extLst>
                  <a:ext uri="{FF2B5EF4-FFF2-40B4-BE49-F238E27FC236}">
                    <a16:creationId xmlns:a16="http://schemas.microsoft.com/office/drawing/2014/main" id="{B21B1F86-56AA-6F4A-B96C-60304BDB3968}"/>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2" name="Line 49">
                <a:extLst>
                  <a:ext uri="{FF2B5EF4-FFF2-40B4-BE49-F238E27FC236}">
                    <a16:creationId xmlns:a16="http://schemas.microsoft.com/office/drawing/2014/main" id="{C191DDE1-0F76-E14E-8D4F-C7C20938E8E8}"/>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3" name="Line 50">
                <a:extLst>
                  <a:ext uri="{FF2B5EF4-FFF2-40B4-BE49-F238E27FC236}">
                    <a16:creationId xmlns:a16="http://schemas.microsoft.com/office/drawing/2014/main" id="{93A0E4C1-0707-F940-BF8A-5C9EADE4EE21}"/>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4" name="Line 51">
                <a:extLst>
                  <a:ext uri="{FF2B5EF4-FFF2-40B4-BE49-F238E27FC236}">
                    <a16:creationId xmlns:a16="http://schemas.microsoft.com/office/drawing/2014/main" id="{EB2AD2A3-9331-D346-8774-1256AECA6832}"/>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5" name="Line 52">
                <a:extLst>
                  <a:ext uri="{FF2B5EF4-FFF2-40B4-BE49-F238E27FC236}">
                    <a16:creationId xmlns:a16="http://schemas.microsoft.com/office/drawing/2014/main" id="{82191098-095D-F047-A6E5-29C3B641625F}"/>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6" name="Line 53">
                <a:extLst>
                  <a:ext uri="{FF2B5EF4-FFF2-40B4-BE49-F238E27FC236}">
                    <a16:creationId xmlns:a16="http://schemas.microsoft.com/office/drawing/2014/main" id="{EB81A0B2-1D24-5844-A80D-1F9724EA7CDB}"/>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nvGrpSpPr>
            <p:cNvPr id="12" name="Group 62">
              <a:extLst>
                <a:ext uri="{FF2B5EF4-FFF2-40B4-BE49-F238E27FC236}">
                  <a16:creationId xmlns:a16="http://schemas.microsoft.com/office/drawing/2014/main" id="{488DE581-20AE-A841-BC55-C3860C7886A0}"/>
                </a:ext>
              </a:extLst>
            </p:cNvPr>
            <p:cNvGrpSpPr>
              <a:grpSpLocks/>
            </p:cNvGrpSpPr>
            <p:nvPr/>
          </p:nvGrpSpPr>
          <p:grpSpPr bwMode="auto">
            <a:xfrm>
              <a:off x="825" y="3089"/>
              <a:ext cx="3629" cy="1474"/>
              <a:chOff x="3164" y="1703"/>
              <a:chExt cx="3629" cy="1474"/>
            </a:xfrm>
          </p:grpSpPr>
          <p:sp>
            <p:nvSpPr>
              <p:cNvPr id="13" name="Line 63">
                <a:extLst>
                  <a:ext uri="{FF2B5EF4-FFF2-40B4-BE49-F238E27FC236}">
                    <a16:creationId xmlns:a16="http://schemas.microsoft.com/office/drawing/2014/main" id="{0E4D5440-A56B-8041-9F4F-A4002A8AE115}"/>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4" name="Line 64">
                <a:extLst>
                  <a:ext uri="{FF2B5EF4-FFF2-40B4-BE49-F238E27FC236}">
                    <a16:creationId xmlns:a16="http://schemas.microsoft.com/office/drawing/2014/main" id="{8F7821D8-AF2F-E04A-9F93-3AEF77AFDD43}"/>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5" name="Line 65">
                <a:extLst>
                  <a:ext uri="{FF2B5EF4-FFF2-40B4-BE49-F238E27FC236}">
                    <a16:creationId xmlns:a16="http://schemas.microsoft.com/office/drawing/2014/main" id="{488DBC43-DFF5-D541-8D2F-EC2A46D490E7}"/>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6" name="Line 66">
                <a:extLst>
                  <a:ext uri="{FF2B5EF4-FFF2-40B4-BE49-F238E27FC236}">
                    <a16:creationId xmlns:a16="http://schemas.microsoft.com/office/drawing/2014/main" id="{D75386A9-3D0A-E34A-A286-8208742C83C9}"/>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7" name="Line 67">
                <a:extLst>
                  <a:ext uri="{FF2B5EF4-FFF2-40B4-BE49-F238E27FC236}">
                    <a16:creationId xmlns:a16="http://schemas.microsoft.com/office/drawing/2014/main" id="{09270AD4-2515-F141-A943-EB3C29CF0254}"/>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8" name="Line 68">
                <a:extLst>
                  <a:ext uri="{FF2B5EF4-FFF2-40B4-BE49-F238E27FC236}">
                    <a16:creationId xmlns:a16="http://schemas.microsoft.com/office/drawing/2014/main" id="{431DCA79-93C2-124C-956C-04A287BD4152}"/>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9" name="Line 69">
                <a:extLst>
                  <a:ext uri="{FF2B5EF4-FFF2-40B4-BE49-F238E27FC236}">
                    <a16:creationId xmlns:a16="http://schemas.microsoft.com/office/drawing/2014/main" id="{0B5A0F67-8230-D34B-A0BD-13FDC0D487D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0" name="Line 70">
                <a:extLst>
                  <a:ext uri="{FF2B5EF4-FFF2-40B4-BE49-F238E27FC236}">
                    <a16:creationId xmlns:a16="http://schemas.microsoft.com/office/drawing/2014/main" id="{C50FAA89-3926-9843-919B-53572DD801E9}"/>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1" name="Line 71">
                <a:extLst>
                  <a:ext uri="{FF2B5EF4-FFF2-40B4-BE49-F238E27FC236}">
                    <a16:creationId xmlns:a16="http://schemas.microsoft.com/office/drawing/2014/main" id="{73639ED5-843B-B94E-BCB5-4DECDA565FEC}"/>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2" name="Line 72">
                <a:extLst>
                  <a:ext uri="{FF2B5EF4-FFF2-40B4-BE49-F238E27FC236}">
                    <a16:creationId xmlns:a16="http://schemas.microsoft.com/office/drawing/2014/main" id="{ACB9199B-DFF9-7C4B-A89B-F7618B0AA251}"/>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3" name="Line 73">
                <a:extLst>
                  <a:ext uri="{FF2B5EF4-FFF2-40B4-BE49-F238E27FC236}">
                    <a16:creationId xmlns:a16="http://schemas.microsoft.com/office/drawing/2014/main" id="{429C52B3-3A99-1F4C-A84B-BB24F3200FD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4" name="Line 74">
                <a:extLst>
                  <a:ext uri="{FF2B5EF4-FFF2-40B4-BE49-F238E27FC236}">
                    <a16:creationId xmlns:a16="http://schemas.microsoft.com/office/drawing/2014/main" id="{5C85D11C-84E7-0141-BF74-61FCBA5F1882}"/>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5" name="Line 75">
                <a:extLst>
                  <a:ext uri="{FF2B5EF4-FFF2-40B4-BE49-F238E27FC236}">
                    <a16:creationId xmlns:a16="http://schemas.microsoft.com/office/drawing/2014/main" id="{E76FB9DB-00CF-A444-9F14-806552247986}"/>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6" name="Line 76">
                <a:extLst>
                  <a:ext uri="{FF2B5EF4-FFF2-40B4-BE49-F238E27FC236}">
                    <a16:creationId xmlns:a16="http://schemas.microsoft.com/office/drawing/2014/main" id="{272B5F29-A48F-3944-8B30-CA82270BBB4E}"/>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7" name="Line 77">
                <a:extLst>
                  <a:ext uri="{FF2B5EF4-FFF2-40B4-BE49-F238E27FC236}">
                    <a16:creationId xmlns:a16="http://schemas.microsoft.com/office/drawing/2014/main" id="{774E34D9-1C20-F546-9167-91B177AFB760}"/>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8" name="Line 78">
                <a:extLst>
                  <a:ext uri="{FF2B5EF4-FFF2-40B4-BE49-F238E27FC236}">
                    <a16:creationId xmlns:a16="http://schemas.microsoft.com/office/drawing/2014/main" id="{0D6ED85A-2E26-294C-B5FC-EBD9DF8EBA7E}"/>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9" name="Line 79">
                <a:extLst>
                  <a:ext uri="{FF2B5EF4-FFF2-40B4-BE49-F238E27FC236}">
                    <a16:creationId xmlns:a16="http://schemas.microsoft.com/office/drawing/2014/main" id="{E74EE4C1-02D2-464E-BB42-089061337A92}"/>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0" name="Line 80">
                <a:extLst>
                  <a:ext uri="{FF2B5EF4-FFF2-40B4-BE49-F238E27FC236}">
                    <a16:creationId xmlns:a16="http://schemas.microsoft.com/office/drawing/2014/main" id="{EC803A59-E2AE-DE4D-98A7-058350FB7D84}"/>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1" name="Line 81">
                <a:extLst>
                  <a:ext uri="{FF2B5EF4-FFF2-40B4-BE49-F238E27FC236}">
                    <a16:creationId xmlns:a16="http://schemas.microsoft.com/office/drawing/2014/main" id="{1810A2DD-5C14-B242-A372-CD610D344F8A}"/>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2" name="Line 82">
                <a:extLst>
                  <a:ext uri="{FF2B5EF4-FFF2-40B4-BE49-F238E27FC236}">
                    <a16:creationId xmlns:a16="http://schemas.microsoft.com/office/drawing/2014/main" id="{FA345602-CE8E-5E4A-A2DA-F927372787F6}"/>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3" name="Line 83">
                <a:extLst>
                  <a:ext uri="{FF2B5EF4-FFF2-40B4-BE49-F238E27FC236}">
                    <a16:creationId xmlns:a16="http://schemas.microsoft.com/office/drawing/2014/main" id="{846785D9-2FB7-734A-BFDF-AB43941D3395}"/>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4" name="Line 84">
                <a:extLst>
                  <a:ext uri="{FF2B5EF4-FFF2-40B4-BE49-F238E27FC236}">
                    <a16:creationId xmlns:a16="http://schemas.microsoft.com/office/drawing/2014/main" id="{60E536DA-6273-6048-91F2-11547427B5DC}"/>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5" name="Line 85">
                <a:extLst>
                  <a:ext uri="{FF2B5EF4-FFF2-40B4-BE49-F238E27FC236}">
                    <a16:creationId xmlns:a16="http://schemas.microsoft.com/office/drawing/2014/main" id="{4DC947C3-DDB1-6343-AE30-BF23D58B7CA5}"/>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6" name="Line 86">
                <a:extLst>
                  <a:ext uri="{FF2B5EF4-FFF2-40B4-BE49-F238E27FC236}">
                    <a16:creationId xmlns:a16="http://schemas.microsoft.com/office/drawing/2014/main" id="{7A1909B6-E2FD-3C49-8918-F73977BE718E}"/>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7" name="Line 87">
                <a:extLst>
                  <a:ext uri="{FF2B5EF4-FFF2-40B4-BE49-F238E27FC236}">
                    <a16:creationId xmlns:a16="http://schemas.microsoft.com/office/drawing/2014/main" id="{F9323E6E-61AC-3748-823B-ACAC2BB6046E}"/>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8" name="Line 88">
                <a:extLst>
                  <a:ext uri="{FF2B5EF4-FFF2-40B4-BE49-F238E27FC236}">
                    <a16:creationId xmlns:a16="http://schemas.microsoft.com/office/drawing/2014/main" id="{BD046AC6-B8B9-C74F-ADC2-0B7EF1929C34}"/>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9" name="Line 89">
                <a:extLst>
                  <a:ext uri="{FF2B5EF4-FFF2-40B4-BE49-F238E27FC236}">
                    <a16:creationId xmlns:a16="http://schemas.microsoft.com/office/drawing/2014/main" id="{24CC1284-8068-AE47-B4E0-20ED5911CAA3}"/>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0" name="Line 90">
                <a:extLst>
                  <a:ext uri="{FF2B5EF4-FFF2-40B4-BE49-F238E27FC236}">
                    <a16:creationId xmlns:a16="http://schemas.microsoft.com/office/drawing/2014/main" id="{E015058A-F1B5-D94E-96D2-9E78026B56F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1" name="Line 91">
                <a:extLst>
                  <a:ext uri="{FF2B5EF4-FFF2-40B4-BE49-F238E27FC236}">
                    <a16:creationId xmlns:a16="http://schemas.microsoft.com/office/drawing/2014/main" id="{665CF3CC-8CF8-DE48-81D8-6EA08C77BA26}"/>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2" name="Line 92">
                <a:extLst>
                  <a:ext uri="{FF2B5EF4-FFF2-40B4-BE49-F238E27FC236}">
                    <a16:creationId xmlns:a16="http://schemas.microsoft.com/office/drawing/2014/main" id="{62E6F666-3A77-AB46-A1E2-73334EB2F8B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3" name="Line 93">
                <a:extLst>
                  <a:ext uri="{FF2B5EF4-FFF2-40B4-BE49-F238E27FC236}">
                    <a16:creationId xmlns:a16="http://schemas.microsoft.com/office/drawing/2014/main" id="{7BA096C3-D048-3C4A-948C-20D6D7D0913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4" name="Line 94">
                <a:extLst>
                  <a:ext uri="{FF2B5EF4-FFF2-40B4-BE49-F238E27FC236}">
                    <a16:creationId xmlns:a16="http://schemas.microsoft.com/office/drawing/2014/main" id="{EE2CDDAD-3BBB-F845-A509-97ACCF63D881}"/>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5" name="Line 95">
                <a:extLst>
                  <a:ext uri="{FF2B5EF4-FFF2-40B4-BE49-F238E27FC236}">
                    <a16:creationId xmlns:a16="http://schemas.microsoft.com/office/drawing/2014/main" id="{90B0B627-3F2E-9F46-846C-83D93BDC5BA7}"/>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6" name="Line 96">
                <a:extLst>
                  <a:ext uri="{FF2B5EF4-FFF2-40B4-BE49-F238E27FC236}">
                    <a16:creationId xmlns:a16="http://schemas.microsoft.com/office/drawing/2014/main" id="{DA2E6306-45CE-6048-AF3D-9CC3B1429A53}"/>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7" name="Line 97">
                <a:extLst>
                  <a:ext uri="{FF2B5EF4-FFF2-40B4-BE49-F238E27FC236}">
                    <a16:creationId xmlns:a16="http://schemas.microsoft.com/office/drawing/2014/main" id="{3BEA5075-3B14-4544-9FFD-97A3BAE935E9}"/>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8" name="Line 98">
                <a:extLst>
                  <a:ext uri="{FF2B5EF4-FFF2-40B4-BE49-F238E27FC236}">
                    <a16:creationId xmlns:a16="http://schemas.microsoft.com/office/drawing/2014/main" id="{E714FD7B-1BD3-AD45-AFF8-761B969FD317}"/>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9" name="Line 99">
                <a:extLst>
                  <a:ext uri="{FF2B5EF4-FFF2-40B4-BE49-F238E27FC236}">
                    <a16:creationId xmlns:a16="http://schemas.microsoft.com/office/drawing/2014/main" id="{A4D13A1E-C3E5-4242-AFCB-A6613061B4D6}"/>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0" name="Line 100">
                <a:extLst>
                  <a:ext uri="{FF2B5EF4-FFF2-40B4-BE49-F238E27FC236}">
                    <a16:creationId xmlns:a16="http://schemas.microsoft.com/office/drawing/2014/main" id="{3CE68D68-F0BC-9046-861F-8D4D60C0F273}"/>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1" name="Line 101">
                <a:extLst>
                  <a:ext uri="{FF2B5EF4-FFF2-40B4-BE49-F238E27FC236}">
                    <a16:creationId xmlns:a16="http://schemas.microsoft.com/office/drawing/2014/main" id="{1BBCD81F-8586-5A41-95E9-8E0ADBC12E5E}"/>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2" name="Line 102">
                <a:extLst>
                  <a:ext uri="{FF2B5EF4-FFF2-40B4-BE49-F238E27FC236}">
                    <a16:creationId xmlns:a16="http://schemas.microsoft.com/office/drawing/2014/main" id="{53710169-0D6E-D647-8D5B-86AFCA9C0DC1}"/>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3" name="Line 103">
                <a:extLst>
                  <a:ext uri="{FF2B5EF4-FFF2-40B4-BE49-F238E27FC236}">
                    <a16:creationId xmlns:a16="http://schemas.microsoft.com/office/drawing/2014/main" id="{D1856D3D-72DD-DE40-BBBD-D4B518FF4B23}"/>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4" name="Line 104">
                <a:extLst>
                  <a:ext uri="{FF2B5EF4-FFF2-40B4-BE49-F238E27FC236}">
                    <a16:creationId xmlns:a16="http://schemas.microsoft.com/office/drawing/2014/main" id="{3CCC8060-FAF9-2645-9A9F-8FBF3A2A6CFD}"/>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sp>
        <p:nvSpPr>
          <p:cNvPr id="97" name="TextBox 96">
            <a:extLst>
              <a:ext uri="{FF2B5EF4-FFF2-40B4-BE49-F238E27FC236}">
                <a16:creationId xmlns:a16="http://schemas.microsoft.com/office/drawing/2014/main" id="{27CE9EF7-F79A-9348-90AB-A06DA7D8AA74}"/>
              </a:ext>
            </a:extLst>
          </p:cNvPr>
          <p:cNvSpPr txBox="1"/>
          <p:nvPr/>
        </p:nvSpPr>
        <p:spPr>
          <a:xfrm>
            <a:off x="1722399" y="5134896"/>
            <a:ext cx="338629" cy="369332"/>
          </a:xfrm>
          <a:prstGeom prst="rect">
            <a:avLst/>
          </a:prstGeom>
          <a:noFill/>
        </p:spPr>
        <p:txBody>
          <a:bodyPr wrap="none" rtlCol="0">
            <a:spAutoFit/>
          </a:bodyPr>
          <a:lstStyle/>
          <a:p>
            <a:r>
              <a:rPr lang="en-US" sz="1800" b="1" dirty="0">
                <a:latin typeface="+mj-lt"/>
              </a:rPr>
              <a:t>S</a:t>
            </a:r>
          </a:p>
        </p:txBody>
      </p:sp>
      <p:sp>
        <p:nvSpPr>
          <p:cNvPr id="98" name="TextBox 97">
            <a:extLst>
              <a:ext uri="{FF2B5EF4-FFF2-40B4-BE49-F238E27FC236}">
                <a16:creationId xmlns:a16="http://schemas.microsoft.com/office/drawing/2014/main" id="{8C00D519-41A1-684F-B88C-0F8890E5E738}"/>
              </a:ext>
            </a:extLst>
          </p:cNvPr>
          <p:cNvSpPr txBox="1"/>
          <p:nvPr/>
        </p:nvSpPr>
        <p:spPr>
          <a:xfrm>
            <a:off x="4088907" y="3717980"/>
            <a:ext cx="338629" cy="369332"/>
          </a:xfrm>
          <a:prstGeom prst="rect">
            <a:avLst/>
          </a:prstGeom>
          <a:noFill/>
        </p:spPr>
        <p:txBody>
          <a:bodyPr wrap="none" rtlCol="0">
            <a:spAutoFit/>
          </a:bodyPr>
          <a:lstStyle/>
          <a:p>
            <a:r>
              <a:rPr lang="en-US" sz="1800" b="1" dirty="0">
                <a:latin typeface="+mj-lt"/>
              </a:rPr>
              <a:t>T</a:t>
            </a:r>
          </a:p>
        </p:txBody>
      </p:sp>
      <p:sp>
        <p:nvSpPr>
          <p:cNvPr id="99" name="TextBox 98">
            <a:extLst>
              <a:ext uri="{FF2B5EF4-FFF2-40B4-BE49-F238E27FC236}">
                <a16:creationId xmlns:a16="http://schemas.microsoft.com/office/drawing/2014/main" id="{CC0FBE03-B650-7A47-B538-C1591111DD10}"/>
              </a:ext>
            </a:extLst>
          </p:cNvPr>
          <p:cNvSpPr txBox="1"/>
          <p:nvPr/>
        </p:nvSpPr>
        <p:spPr>
          <a:xfrm flipH="1">
            <a:off x="2194474" y="3898890"/>
            <a:ext cx="1030592" cy="369332"/>
          </a:xfrm>
          <a:prstGeom prst="rect">
            <a:avLst/>
          </a:prstGeom>
          <a:noFill/>
        </p:spPr>
        <p:txBody>
          <a:bodyPr wrap="square" rtlCol="0">
            <a:spAutoFit/>
          </a:bodyPr>
          <a:lstStyle/>
          <a:p>
            <a:r>
              <a:rPr lang="en-US" sz="1800" dirty="0">
                <a:solidFill>
                  <a:schemeClr val="bg1"/>
                </a:solidFill>
                <a:latin typeface="+mj-lt"/>
              </a:rPr>
              <a:t>obstacle</a:t>
            </a:r>
          </a:p>
        </p:txBody>
      </p:sp>
      <p:sp>
        <p:nvSpPr>
          <p:cNvPr id="100" name="TextBox 99">
            <a:extLst>
              <a:ext uri="{FF2B5EF4-FFF2-40B4-BE49-F238E27FC236}">
                <a16:creationId xmlns:a16="http://schemas.microsoft.com/office/drawing/2014/main" id="{A9311D99-2E0A-DE4D-9497-0D6CC074FAC8}"/>
              </a:ext>
            </a:extLst>
          </p:cNvPr>
          <p:cNvSpPr txBox="1"/>
          <p:nvPr/>
        </p:nvSpPr>
        <p:spPr>
          <a:xfrm>
            <a:off x="5226407" y="3379390"/>
            <a:ext cx="3149219" cy="1323439"/>
          </a:xfrm>
          <a:prstGeom prst="rect">
            <a:avLst/>
          </a:prstGeom>
          <a:noFill/>
        </p:spPr>
        <p:txBody>
          <a:bodyPr wrap="none" rtlCol="0">
            <a:spAutoFit/>
          </a:bodyPr>
          <a:lstStyle/>
          <a:p>
            <a:r>
              <a:rPr lang="en-US" sz="1600" b="1" dirty="0">
                <a:latin typeface="+mj-lt"/>
              </a:rPr>
              <a:t>For us: </a:t>
            </a:r>
            <a:r>
              <a:rPr lang="en-US" sz="1600" dirty="0">
                <a:latin typeface="+mj-lt"/>
              </a:rPr>
              <a:t> wires are also</a:t>
            </a:r>
          </a:p>
          <a:p>
            <a:r>
              <a:rPr lang="en-US" sz="1600" b="1" dirty="0">
                <a:solidFill>
                  <a:srgbClr val="800000"/>
                </a:solidFill>
                <a:latin typeface="+mj-lt"/>
              </a:rPr>
              <a:t>strictly horizontal and vertical.</a:t>
            </a:r>
          </a:p>
          <a:p>
            <a:r>
              <a:rPr lang="en-US" sz="1600" dirty="0">
                <a:latin typeface="+mj-lt"/>
              </a:rPr>
              <a:t>No diagonal (</a:t>
            </a:r>
            <a:r>
              <a:rPr lang="en-US" sz="1600" dirty="0" err="1">
                <a:latin typeface="+mj-lt"/>
              </a:rPr>
              <a:t>eg</a:t>
            </a:r>
            <a:r>
              <a:rPr lang="en-US" sz="1600" dirty="0">
                <a:latin typeface="+mj-lt"/>
              </a:rPr>
              <a:t>, 45</a:t>
            </a:r>
            <a:r>
              <a:rPr lang="en-US" sz="1600" baseline="30000" dirty="0">
                <a:latin typeface="+mj-lt"/>
              </a:rPr>
              <a:t>o</a:t>
            </a:r>
            <a:r>
              <a:rPr lang="en-US" sz="1600" dirty="0">
                <a:latin typeface="+mj-lt"/>
              </a:rPr>
              <a:t>) angles.</a:t>
            </a:r>
          </a:p>
          <a:p>
            <a:r>
              <a:rPr lang="en-US" sz="1600" dirty="0">
                <a:latin typeface="+mj-lt"/>
              </a:rPr>
              <a:t>A path goes east/west, or</a:t>
            </a:r>
            <a:br>
              <a:rPr lang="en-US" sz="1600" dirty="0">
                <a:latin typeface="+mj-lt"/>
              </a:rPr>
            </a:br>
            <a:r>
              <a:rPr lang="en-US" sz="1600" dirty="0">
                <a:latin typeface="+mj-lt"/>
              </a:rPr>
              <a:t>north/south, in this grid.</a:t>
            </a:r>
          </a:p>
        </p:txBody>
      </p:sp>
      <p:sp>
        <p:nvSpPr>
          <p:cNvPr id="101" name="Up-Down Arrow 100">
            <a:extLst>
              <a:ext uri="{FF2B5EF4-FFF2-40B4-BE49-F238E27FC236}">
                <a16:creationId xmlns:a16="http://schemas.microsoft.com/office/drawing/2014/main" id="{F3F5D2CC-F4D8-FF43-9671-E1E9EF80381A}"/>
              </a:ext>
            </a:extLst>
          </p:cNvPr>
          <p:cNvSpPr/>
          <p:nvPr/>
        </p:nvSpPr>
        <p:spPr>
          <a:xfrm>
            <a:off x="6210456" y="4968655"/>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2" name="Up-Down Arrow 101">
            <a:extLst>
              <a:ext uri="{FF2B5EF4-FFF2-40B4-BE49-F238E27FC236}">
                <a16:creationId xmlns:a16="http://schemas.microsoft.com/office/drawing/2014/main" id="{F1748ED9-7E69-8641-BBE5-2E4703C582BD}"/>
              </a:ext>
            </a:extLst>
          </p:cNvPr>
          <p:cNvSpPr/>
          <p:nvPr/>
        </p:nvSpPr>
        <p:spPr>
          <a:xfrm rot="5400000">
            <a:off x="6209930" y="4954814"/>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3" name="TextBox 102">
            <a:extLst>
              <a:ext uri="{FF2B5EF4-FFF2-40B4-BE49-F238E27FC236}">
                <a16:creationId xmlns:a16="http://schemas.microsoft.com/office/drawing/2014/main" id="{92BE0A9F-8B0C-B042-8E24-F84AD7D3CC96}"/>
              </a:ext>
            </a:extLst>
          </p:cNvPr>
          <p:cNvSpPr txBox="1"/>
          <p:nvPr/>
        </p:nvSpPr>
        <p:spPr>
          <a:xfrm>
            <a:off x="6223755" y="4702669"/>
            <a:ext cx="351366" cy="369332"/>
          </a:xfrm>
          <a:prstGeom prst="rect">
            <a:avLst/>
          </a:prstGeom>
          <a:noFill/>
        </p:spPr>
        <p:txBody>
          <a:bodyPr wrap="none" rtlCol="0">
            <a:spAutoFit/>
          </a:bodyPr>
          <a:lstStyle/>
          <a:p>
            <a:r>
              <a:rPr lang="en-US" sz="1800" dirty="0">
                <a:latin typeface="+mj-lt"/>
              </a:rPr>
              <a:t>N</a:t>
            </a:r>
          </a:p>
        </p:txBody>
      </p:sp>
      <p:sp>
        <p:nvSpPr>
          <p:cNvPr id="104" name="TextBox 103">
            <a:extLst>
              <a:ext uri="{FF2B5EF4-FFF2-40B4-BE49-F238E27FC236}">
                <a16:creationId xmlns:a16="http://schemas.microsoft.com/office/drawing/2014/main" id="{3715CB44-9509-234C-9599-D055202FC2F3}"/>
              </a:ext>
            </a:extLst>
          </p:cNvPr>
          <p:cNvSpPr txBox="1"/>
          <p:nvPr/>
        </p:nvSpPr>
        <p:spPr>
          <a:xfrm>
            <a:off x="6223228" y="5759683"/>
            <a:ext cx="338629" cy="369332"/>
          </a:xfrm>
          <a:prstGeom prst="rect">
            <a:avLst/>
          </a:prstGeom>
          <a:noFill/>
        </p:spPr>
        <p:txBody>
          <a:bodyPr wrap="none" rtlCol="0">
            <a:spAutoFit/>
          </a:bodyPr>
          <a:lstStyle/>
          <a:p>
            <a:r>
              <a:rPr lang="en-US" sz="1800" dirty="0">
                <a:latin typeface="+mj-lt"/>
              </a:rPr>
              <a:t>S</a:t>
            </a:r>
          </a:p>
        </p:txBody>
      </p:sp>
      <p:sp>
        <p:nvSpPr>
          <p:cNvPr id="105" name="TextBox 104">
            <a:extLst>
              <a:ext uri="{FF2B5EF4-FFF2-40B4-BE49-F238E27FC236}">
                <a16:creationId xmlns:a16="http://schemas.microsoft.com/office/drawing/2014/main" id="{A5CBD2C0-1346-C845-A915-4C245DB0AEF6}"/>
              </a:ext>
            </a:extLst>
          </p:cNvPr>
          <p:cNvSpPr txBox="1"/>
          <p:nvPr/>
        </p:nvSpPr>
        <p:spPr>
          <a:xfrm>
            <a:off x="6741321" y="5200572"/>
            <a:ext cx="338629" cy="369332"/>
          </a:xfrm>
          <a:prstGeom prst="rect">
            <a:avLst/>
          </a:prstGeom>
          <a:noFill/>
        </p:spPr>
        <p:txBody>
          <a:bodyPr wrap="none" rtlCol="0">
            <a:spAutoFit/>
          </a:bodyPr>
          <a:lstStyle/>
          <a:p>
            <a:r>
              <a:rPr lang="en-US" sz="1800" dirty="0">
                <a:latin typeface="+mj-lt"/>
              </a:rPr>
              <a:t>E</a:t>
            </a:r>
          </a:p>
        </p:txBody>
      </p:sp>
      <p:sp>
        <p:nvSpPr>
          <p:cNvPr id="106" name="TextBox 105">
            <a:extLst>
              <a:ext uri="{FF2B5EF4-FFF2-40B4-BE49-F238E27FC236}">
                <a16:creationId xmlns:a16="http://schemas.microsoft.com/office/drawing/2014/main" id="{790659AB-1CB9-B34C-993B-595A5051D841}"/>
              </a:ext>
            </a:extLst>
          </p:cNvPr>
          <p:cNvSpPr txBox="1"/>
          <p:nvPr/>
        </p:nvSpPr>
        <p:spPr>
          <a:xfrm>
            <a:off x="5603820" y="5213329"/>
            <a:ext cx="402674" cy="369332"/>
          </a:xfrm>
          <a:prstGeom prst="rect">
            <a:avLst/>
          </a:prstGeom>
          <a:noFill/>
        </p:spPr>
        <p:txBody>
          <a:bodyPr wrap="none" rtlCol="0">
            <a:spAutoFit/>
          </a:bodyPr>
          <a:lstStyle/>
          <a:p>
            <a:r>
              <a:rPr lang="en-US" sz="1800" dirty="0">
                <a:latin typeface="+mj-lt"/>
              </a:rPr>
              <a:t>W</a:t>
            </a:r>
          </a:p>
        </p:txBody>
      </p:sp>
    </p:spTree>
    <p:extLst>
      <p:ext uri="{BB962C8B-B14F-4D97-AF65-F5344CB8AC3E}">
        <p14:creationId xmlns:p14="http://schemas.microsoft.com/office/powerpoint/2010/main" val="1342057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353AC-6290-D54E-A72F-13879507080E}"/>
              </a:ext>
            </a:extLst>
          </p:cNvPr>
          <p:cNvSpPr>
            <a:spLocks noGrp="1"/>
          </p:cNvSpPr>
          <p:nvPr>
            <p:ph type="sldNum" sz="quarter" idx="12"/>
          </p:nvPr>
        </p:nvSpPr>
        <p:spPr/>
        <p:txBody>
          <a:bodyPr/>
          <a:lstStyle/>
          <a:p>
            <a:fld id="{4E77BC79-9480-1042-96E1-82B94DA0811E}" type="slidenum">
              <a:rPr lang="en-US" smtClean="0"/>
              <a:t>64</a:t>
            </a:fld>
            <a:endParaRPr lang="en-US"/>
          </a:p>
        </p:txBody>
      </p:sp>
      <p:sp>
        <p:nvSpPr>
          <p:cNvPr id="3" name="Title 2">
            <a:extLst>
              <a:ext uri="{FF2B5EF4-FFF2-40B4-BE49-F238E27FC236}">
                <a16:creationId xmlns:a16="http://schemas.microsoft.com/office/drawing/2014/main" id="{BB772A87-3DE2-C04F-B58C-FD8B0F98F9CB}"/>
              </a:ext>
            </a:extLst>
          </p:cNvPr>
          <p:cNvSpPr>
            <a:spLocks noGrp="1"/>
          </p:cNvSpPr>
          <p:nvPr>
            <p:ph type="title"/>
          </p:nvPr>
        </p:nvSpPr>
        <p:spPr/>
        <p:txBody>
          <a:bodyPr/>
          <a:lstStyle/>
          <a:p>
            <a:r>
              <a:rPr lang="en-US" dirty="0"/>
              <a:t>Grid Assumption</a:t>
            </a:r>
          </a:p>
        </p:txBody>
      </p:sp>
      <p:sp>
        <p:nvSpPr>
          <p:cNvPr id="4" name="Content Placeholder 3">
            <a:extLst>
              <a:ext uri="{FF2B5EF4-FFF2-40B4-BE49-F238E27FC236}">
                <a16:creationId xmlns:a16="http://schemas.microsoft.com/office/drawing/2014/main" id="{6689E7DA-33AE-B143-ABDA-F1A3B363A385}"/>
              </a:ext>
            </a:extLst>
          </p:cNvPr>
          <p:cNvSpPr>
            <a:spLocks noGrp="1"/>
          </p:cNvSpPr>
          <p:nvPr>
            <p:ph idx="1"/>
          </p:nvPr>
        </p:nvSpPr>
        <p:spPr>
          <a:xfrm>
            <a:off x="628650" y="1295944"/>
            <a:ext cx="7886700" cy="2279125"/>
          </a:xfrm>
        </p:spPr>
        <p:txBody>
          <a:bodyPr>
            <a:normAutofit/>
          </a:bodyPr>
          <a:lstStyle/>
          <a:p>
            <a:pPr>
              <a:lnSpc>
                <a:spcPct val="80000"/>
              </a:lnSpc>
            </a:pPr>
            <a:r>
              <a:rPr lang="en-US" sz="2400" dirty="0"/>
              <a:t>A critical assumption – implies many constraints on wires</a:t>
            </a:r>
          </a:p>
          <a:p>
            <a:pPr lvl="1">
              <a:lnSpc>
                <a:spcPct val="80000"/>
              </a:lnSpc>
            </a:pPr>
            <a:r>
              <a:rPr lang="en-US" dirty="0"/>
              <a:t>All wires are the same size (width)</a:t>
            </a:r>
          </a:p>
          <a:p>
            <a:pPr lvl="1">
              <a:lnSpc>
                <a:spcPct val="80000"/>
              </a:lnSpc>
            </a:pPr>
            <a:r>
              <a:rPr lang="en-US" dirty="0"/>
              <a:t>All pins we want to connect are also “on grid” </a:t>
            </a:r>
            <a:r>
              <a:rPr lang="en-US" dirty="0" err="1"/>
              <a:t>ie</a:t>
            </a:r>
            <a:r>
              <a:rPr lang="en-US" dirty="0"/>
              <a:t>, center of grid cell</a:t>
            </a:r>
          </a:p>
          <a:p>
            <a:pPr lvl="1">
              <a:lnSpc>
                <a:spcPct val="80000"/>
              </a:lnSpc>
            </a:pPr>
            <a:r>
              <a:rPr lang="en-US" dirty="0"/>
              <a:t>Wires and their </a:t>
            </a:r>
            <a:r>
              <a:rPr lang="en-US" dirty="0" err="1"/>
              <a:t>vias</a:t>
            </a:r>
            <a:r>
              <a:rPr lang="en-US" dirty="0"/>
              <a:t> fit in the grid, without any geometry rule (</a:t>
            </a:r>
            <a:r>
              <a:rPr lang="en-US" dirty="0" err="1"/>
              <a:t>eg</a:t>
            </a:r>
            <a:r>
              <a:rPr lang="en-US" dirty="0"/>
              <a:t>, spacing) violations</a:t>
            </a:r>
          </a:p>
          <a:p>
            <a:endParaRPr lang="en-US" sz="2400" dirty="0"/>
          </a:p>
        </p:txBody>
      </p:sp>
      <p:sp>
        <p:nvSpPr>
          <p:cNvPr id="5" name="Rectangle 4" descr="Dark upward diagonal">
            <a:extLst>
              <a:ext uri="{FF2B5EF4-FFF2-40B4-BE49-F238E27FC236}">
                <a16:creationId xmlns:a16="http://schemas.microsoft.com/office/drawing/2014/main" id="{C1D87FCC-EBB4-B943-ACAC-A3A17F74BE3D}"/>
              </a:ext>
            </a:extLst>
          </p:cNvPr>
          <p:cNvSpPr>
            <a:spLocks noChangeArrowheads="1"/>
          </p:cNvSpPr>
          <p:nvPr/>
        </p:nvSpPr>
        <p:spPr bwMode="auto">
          <a:xfrm>
            <a:off x="13500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5" descr="Dark upward diagonal">
            <a:extLst>
              <a:ext uri="{FF2B5EF4-FFF2-40B4-BE49-F238E27FC236}">
                <a16:creationId xmlns:a16="http://schemas.microsoft.com/office/drawing/2014/main" id="{F3488CAF-0750-D54F-8458-A8A02F6F9264}"/>
              </a:ext>
            </a:extLst>
          </p:cNvPr>
          <p:cNvSpPr>
            <a:spLocks noChangeArrowheads="1"/>
          </p:cNvSpPr>
          <p:nvPr/>
        </p:nvSpPr>
        <p:spPr bwMode="auto">
          <a:xfrm>
            <a:off x="58204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6">
            <a:extLst>
              <a:ext uri="{FF2B5EF4-FFF2-40B4-BE49-F238E27FC236}">
                <a16:creationId xmlns:a16="http://schemas.microsoft.com/office/drawing/2014/main" id="{0B1DB1AC-5645-5848-AA5B-15932E96E6D4}"/>
              </a:ext>
            </a:extLst>
          </p:cNvPr>
          <p:cNvSpPr>
            <a:spLocks noChangeArrowheads="1"/>
          </p:cNvSpPr>
          <p:nvPr/>
        </p:nvSpPr>
        <p:spPr bwMode="auto">
          <a:xfrm>
            <a:off x="3420167" y="4934764"/>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7">
            <a:extLst>
              <a:ext uri="{FF2B5EF4-FFF2-40B4-BE49-F238E27FC236}">
                <a16:creationId xmlns:a16="http://schemas.microsoft.com/office/drawing/2014/main" id="{FE3D65B7-EB2F-4942-A98A-B3CDFB165A99}"/>
              </a:ext>
            </a:extLst>
          </p:cNvPr>
          <p:cNvSpPr>
            <a:spLocks noChangeArrowheads="1"/>
          </p:cNvSpPr>
          <p:nvPr/>
        </p:nvSpPr>
        <p:spPr bwMode="auto">
          <a:xfrm>
            <a:off x="31534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8">
            <a:extLst>
              <a:ext uri="{FF2B5EF4-FFF2-40B4-BE49-F238E27FC236}">
                <a16:creationId xmlns:a16="http://schemas.microsoft.com/office/drawing/2014/main" id="{54264D79-7DEE-DD4D-A17A-91E771122367}"/>
              </a:ext>
            </a:extLst>
          </p:cNvPr>
          <p:cNvSpPr>
            <a:spLocks noChangeArrowheads="1"/>
          </p:cNvSpPr>
          <p:nvPr/>
        </p:nvSpPr>
        <p:spPr bwMode="auto">
          <a:xfrm>
            <a:off x="34582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9">
            <a:extLst>
              <a:ext uri="{FF2B5EF4-FFF2-40B4-BE49-F238E27FC236}">
                <a16:creationId xmlns:a16="http://schemas.microsoft.com/office/drawing/2014/main" id="{F35F6F15-C61A-844B-8AE4-8E598FD8118F}"/>
              </a:ext>
            </a:extLst>
          </p:cNvPr>
          <p:cNvSpPr>
            <a:spLocks noChangeArrowheads="1"/>
          </p:cNvSpPr>
          <p:nvPr/>
        </p:nvSpPr>
        <p:spPr bwMode="auto">
          <a:xfrm>
            <a:off x="5033067" y="4955401"/>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0">
            <a:extLst>
              <a:ext uri="{FF2B5EF4-FFF2-40B4-BE49-F238E27FC236}">
                <a16:creationId xmlns:a16="http://schemas.microsoft.com/office/drawing/2014/main" id="{B8130567-71E6-9341-9941-FB6C497C3649}"/>
              </a:ext>
            </a:extLst>
          </p:cNvPr>
          <p:cNvSpPr>
            <a:spLocks noChangeArrowheads="1"/>
          </p:cNvSpPr>
          <p:nvPr/>
        </p:nvSpPr>
        <p:spPr bwMode="auto">
          <a:xfrm>
            <a:off x="47155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1">
            <a:extLst>
              <a:ext uri="{FF2B5EF4-FFF2-40B4-BE49-F238E27FC236}">
                <a16:creationId xmlns:a16="http://schemas.microsoft.com/office/drawing/2014/main" id="{631BFE72-4262-9D46-AC02-F91D91B06AAC}"/>
              </a:ext>
            </a:extLst>
          </p:cNvPr>
          <p:cNvSpPr>
            <a:spLocks noChangeArrowheads="1"/>
          </p:cNvSpPr>
          <p:nvPr/>
        </p:nvSpPr>
        <p:spPr bwMode="auto">
          <a:xfrm>
            <a:off x="50584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13" name="Group 26">
            <a:extLst>
              <a:ext uri="{FF2B5EF4-FFF2-40B4-BE49-F238E27FC236}">
                <a16:creationId xmlns:a16="http://schemas.microsoft.com/office/drawing/2014/main" id="{512A3AA4-2A16-C941-877F-1CECA8EDCA28}"/>
              </a:ext>
            </a:extLst>
          </p:cNvPr>
          <p:cNvGrpSpPr>
            <a:grpSpLocks/>
          </p:cNvGrpSpPr>
          <p:nvPr/>
        </p:nvGrpSpPr>
        <p:grpSpPr bwMode="auto">
          <a:xfrm>
            <a:off x="1546917" y="3740964"/>
            <a:ext cx="5848350" cy="2797175"/>
            <a:chOff x="656" y="1922"/>
            <a:chExt cx="3684" cy="2398"/>
          </a:xfrm>
        </p:grpSpPr>
        <p:sp>
          <p:nvSpPr>
            <p:cNvPr id="14" name="Line 16">
              <a:extLst>
                <a:ext uri="{FF2B5EF4-FFF2-40B4-BE49-F238E27FC236}">
                  <a16:creationId xmlns:a16="http://schemas.microsoft.com/office/drawing/2014/main" id="{37516611-9FC2-154C-B04E-6ECC67C0434D}"/>
                </a:ext>
              </a:extLst>
            </p:cNvPr>
            <p:cNvSpPr>
              <a:spLocks noChangeShapeType="1"/>
            </p:cNvSpPr>
            <p:nvPr/>
          </p:nvSpPr>
          <p:spPr bwMode="auto">
            <a:xfrm>
              <a:off x="155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Line 17">
              <a:extLst>
                <a:ext uri="{FF2B5EF4-FFF2-40B4-BE49-F238E27FC236}">
                  <a16:creationId xmlns:a16="http://schemas.microsoft.com/office/drawing/2014/main" id="{89ADA2AB-20A4-5741-8846-9C18B7611C19}"/>
                </a:ext>
              </a:extLst>
            </p:cNvPr>
            <p:cNvSpPr>
              <a:spLocks noChangeShapeType="1"/>
            </p:cNvSpPr>
            <p:nvPr/>
          </p:nvSpPr>
          <p:spPr bwMode="auto">
            <a:xfrm>
              <a:off x="252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Line 18">
              <a:extLst>
                <a:ext uri="{FF2B5EF4-FFF2-40B4-BE49-F238E27FC236}">
                  <a16:creationId xmlns:a16="http://schemas.microsoft.com/office/drawing/2014/main" id="{6DE949D2-B5E0-6142-A65D-FB15D176B91B}"/>
                </a:ext>
              </a:extLst>
            </p:cNvPr>
            <p:cNvSpPr>
              <a:spLocks noChangeShapeType="1"/>
            </p:cNvSpPr>
            <p:nvPr/>
          </p:nvSpPr>
          <p:spPr bwMode="auto">
            <a:xfrm>
              <a:off x="347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Line 19">
              <a:extLst>
                <a:ext uri="{FF2B5EF4-FFF2-40B4-BE49-F238E27FC236}">
                  <a16:creationId xmlns:a16="http://schemas.microsoft.com/office/drawing/2014/main" id="{DB51AE96-B2D0-544D-8D33-13890D2BA7C5}"/>
                </a:ext>
              </a:extLst>
            </p:cNvPr>
            <p:cNvSpPr>
              <a:spLocks noChangeShapeType="1"/>
            </p:cNvSpPr>
            <p:nvPr/>
          </p:nvSpPr>
          <p:spPr bwMode="auto">
            <a:xfrm>
              <a:off x="4340"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Line 20">
              <a:extLst>
                <a:ext uri="{FF2B5EF4-FFF2-40B4-BE49-F238E27FC236}">
                  <a16:creationId xmlns:a16="http://schemas.microsoft.com/office/drawing/2014/main" id="{3233A884-9E17-5F49-ADC3-570D4C315250}"/>
                </a:ext>
              </a:extLst>
            </p:cNvPr>
            <p:cNvSpPr>
              <a:spLocks noChangeShapeType="1"/>
            </p:cNvSpPr>
            <p:nvPr/>
          </p:nvSpPr>
          <p:spPr bwMode="auto">
            <a:xfrm>
              <a:off x="65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19" name="Line 21">
            <a:extLst>
              <a:ext uri="{FF2B5EF4-FFF2-40B4-BE49-F238E27FC236}">
                <a16:creationId xmlns:a16="http://schemas.microsoft.com/office/drawing/2014/main" id="{DBC7B6C7-FBBA-C64A-A48B-4D1F29256C4D}"/>
              </a:ext>
            </a:extLst>
          </p:cNvPr>
          <p:cNvSpPr>
            <a:spLocks noChangeShapeType="1"/>
          </p:cNvSpPr>
          <p:nvPr/>
        </p:nvSpPr>
        <p:spPr bwMode="auto">
          <a:xfrm>
            <a:off x="1558029" y="3720326"/>
            <a:ext cx="5837238"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Line 22">
            <a:extLst>
              <a:ext uri="{FF2B5EF4-FFF2-40B4-BE49-F238E27FC236}">
                <a16:creationId xmlns:a16="http://schemas.microsoft.com/office/drawing/2014/main" id="{02827A9E-C663-DB43-B91D-A4348F06D8F3}"/>
              </a:ext>
            </a:extLst>
          </p:cNvPr>
          <p:cNvSpPr>
            <a:spLocks noChangeShapeType="1"/>
          </p:cNvSpPr>
          <p:nvPr/>
        </p:nvSpPr>
        <p:spPr bwMode="auto">
          <a:xfrm>
            <a:off x="1556442" y="5134789"/>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Line 23">
            <a:extLst>
              <a:ext uri="{FF2B5EF4-FFF2-40B4-BE49-F238E27FC236}">
                <a16:creationId xmlns:a16="http://schemas.microsoft.com/office/drawing/2014/main" id="{2CE5F999-6B55-2441-9AC7-AD964D22A9F5}"/>
              </a:ext>
            </a:extLst>
          </p:cNvPr>
          <p:cNvSpPr>
            <a:spLocks noChangeShapeType="1"/>
          </p:cNvSpPr>
          <p:nvPr/>
        </p:nvSpPr>
        <p:spPr bwMode="auto">
          <a:xfrm>
            <a:off x="1578667" y="6528614"/>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AutoShape 24">
            <a:extLst>
              <a:ext uri="{FF2B5EF4-FFF2-40B4-BE49-F238E27FC236}">
                <a16:creationId xmlns:a16="http://schemas.microsoft.com/office/drawing/2014/main" id="{ED158FA5-A1BD-D24F-9DA8-444CF78A9B29}"/>
              </a:ext>
            </a:extLst>
          </p:cNvPr>
          <p:cNvSpPr>
            <a:spLocks noChangeArrowheads="1"/>
          </p:cNvSpPr>
          <p:nvPr/>
        </p:nvSpPr>
        <p:spPr bwMode="auto">
          <a:xfrm>
            <a:off x="4332979" y="4252139"/>
            <a:ext cx="382588" cy="382587"/>
          </a:xfrm>
          <a:prstGeom prst="leftRightArrow">
            <a:avLst>
              <a:gd name="adj1" fmla="val 50000"/>
              <a:gd name="adj2" fmla="val 20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AutoShape 25">
            <a:extLst>
              <a:ext uri="{FF2B5EF4-FFF2-40B4-BE49-F238E27FC236}">
                <a16:creationId xmlns:a16="http://schemas.microsoft.com/office/drawing/2014/main" id="{E39E0222-C89F-FF49-A374-F00D4EBE7703}"/>
              </a:ext>
            </a:extLst>
          </p:cNvPr>
          <p:cNvSpPr>
            <a:spLocks noChangeArrowheads="1"/>
          </p:cNvSpPr>
          <p:nvPr/>
        </p:nvSpPr>
        <p:spPr bwMode="auto">
          <a:xfrm>
            <a:off x="4013892" y="5580876"/>
            <a:ext cx="1042987" cy="382588"/>
          </a:xfrm>
          <a:prstGeom prst="leftRightArrow">
            <a:avLst>
              <a:gd name="adj1" fmla="val 50000"/>
              <a:gd name="adj2" fmla="val 54523"/>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TextBox 23">
            <a:extLst>
              <a:ext uri="{FF2B5EF4-FFF2-40B4-BE49-F238E27FC236}">
                <a16:creationId xmlns:a16="http://schemas.microsoft.com/office/drawing/2014/main" id="{DA80A4B0-915C-E147-A77C-BB3DAB4EB00A}"/>
              </a:ext>
            </a:extLst>
          </p:cNvPr>
          <p:cNvSpPr txBox="1"/>
          <p:nvPr/>
        </p:nvSpPr>
        <p:spPr>
          <a:xfrm>
            <a:off x="6150872" y="4248026"/>
            <a:ext cx="980181" cy="369332"/>
          </a:xfrm>
          <a:prstGeom prst="rect">
            <a:avLst/>
          </a:prstGeom>
          <a:noFill/>
        </p:spPr>
        <p:txBody>
          <a:bodyPr wrap="none" rtlCol="0">
            <a:spAutoFit/>
          </a:bodyPr>
          <a:lstStyle/>
          <a:p>
            <a:r>
              <a:rPr lang="en-US" sz="1800" dirty="0">
                <a:solidFill>
                  <a:schemeClr val="bg1"/>
                </a:solidFill>
                <a:latin typeface="+mj-lt"/>
              </a:rPr>
              <a:t>Layer K</a:t>
            </a:r>
          </a:p>
        </p:txBody>
      </p:sp>
      <p:sp>
        <p:nvSpPr>
          <p:cNvPr id="25" name="TextBox 24">
            <a:extLst>
              <a:ext uri="{FF2B5EF4-FFF2-40B4-BE49-F238E27FC236}">
                <a16:creationId xmlns:a16="http://schemas.microsoft.com/office/drawing/2014/main" id="{DDECCB9E-A9B4-534F-A69F-D589A1DB06F4}"/>
              </a:ext>
            </a:extLst>
          </p:cNvPr>
          <p:cNvSpPr txBox="1"/>
          <p:nvPr/>
        </p:nvSpPr>
        <p:spPr>
          <a:xfrm>
            <a:off x="4853796" y="5351325"/>
            <a:ext cx="991223" cy="584776"/>
          </a:xfrm>
          <a:prstGeom prst="rect">
            <a:avLst/>
          </a:prstGeom>
          <a:noFill/>
        </p:spPr>
        <p:txBody>
          <a:bodyPr wrap="square" rtlCol="0">
            <a:spAutoFit/>
          </a:bodyPr>
          <a:lstStyle/>
          <a:p>
            <a:pPr algn="ctr"/>
            <a:r>
              <a:rPr lang="en-US" sz="1600" dirty="0">
                <a:solidFill>
                  <a:schemeClr val="bg1"/>
                </a:solidFill>
                <a:latin typeface="+mj-lt"/>
              </a:rPr>
              <a:t>Layer </a:t>
            </a:r>
          </a:p>
          <a:p>
            <a:pPr algn="ctr"/>
            <a:r>
              <a:rPr lang="en-US" sz="1600" dirty="0">
                <a:solidFill>
                  <a:schemeClr val="bg1"/>
                </a:solidFill>
                <a:latin typeface="+mj-lt"/>
              </a:rPr>
              <a:t>K+1</a:t>
            </a:r>
          </a:p>
        </p:txBody>
      </p:sp>
      <p:sp>
        <p:nvSpPr>
          <p:cNvPr id="26" name="TextBox 25">
            <a:extLst>
              <a:ext uri="{FF2B5EF4-FFF2-40B4-BE49-F238E27FC236}">
                <a16:creationId xmlns:a16="http://schemas.microsoft.com/office/drawing/2014/main" id="{C3506F8B-8655-F941-AA3B-9C18776730D1}"/>
              </a:ext>
            </a:extLst>
          </p:cNvPr>
          <p:cNvSpPr txBox="1"/>
          <p:nvPr/>
        </p:nvSpPr>
        <p:spPr>
          <a:xfrm>
            <a:off x="4833323" y="4240293"/>
            <a:ext cx="991223" cy="338554"/>
          </a:xfrm>
          <a:prstGeom prst="rect">
            <a:avLst/>
          </a:prstGeom>
          <a:noFill/>
        </p:spPr>
        <p:txBody>
          <a:bodyPr wrap="square" rtlCol="0">
            <a:spAutoFit/>
          </a:bodyPr>
          <a:lstStyle/>
          <a:p>
            <a:pPr algn="ctr"/>
            <a:r>
              <a:rPr lang="en-US" sz="1600" dirty="0">
                <a:solidFill>
                  <a:schemeClr val="bg1"/>
                </a:solidFill>
                <a:latin typeface="+mj-lt"/>
              </a:rPr>
              <a:t>Via</a:t>
            </a:r>
          </a:p>
        </p:txBody>
      </p:sp>
    </p:spTree>
    <p:extLst>
      <p:ext uri="{BB962C8B-B14F-4D97-AF65-F5344CB8AC3E}">
        <p14:creationId xmlns:p14="http://schemas.microsoft.com/office/powerpoint/2010/main" val="3140619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DE7C5-9E79-6045-8623-3C0DAFF2C7D0}"/>
              </a:ext>
            </a:extLst>
          </p:cNvPr>
          <p:cNvSpPr>
            <a:spLocks noGrp="1"/>
          </p:cNvSpPr>
          <p:nvPr>
            <p:ph type="sldNum" sz="quarter" idx="12"/>
          </p:nvPr>
        </p:nvSpPr>
        <p:spPr/>
        <p:txBody>
          <a:bodyPr/>
          <a:lstStyle/>
          <a:p>
            <a:fld id="{4E77BC79-9480-1042-96E1-82B94DA0811E}" type="slidenum">
              <a:rPr lang="en-US" smtClean="0"/>
              <a:t>65</a:t>
            </a:fld>
            <a:endParaRPr lang="en-US"/>
          </a:p>
        </p:txBody>
      </p:sp>
      <p:sp>
        <p:nvSpPr>
          <p:cNvPr id="3" name="Title 2">
            <a:extLst>
              <a:ext uri="{FF2B5EF4-FFF2-40B4-BE49-F238E27FC236}">
                <a16:creationId xmlns:a16="http://schemas.microsoft.com/office/drawing/2014/main" id="{837F4E15-D5E7-E04E-8D09-68BD51284CDD}"/>
              </a:ext>
            </a:extLst>
          </p:cNvPr>
          <p:cNvSpPr>
            <a:spLocks noGrp="1"/>
          </p:cNvSpPr>
          <p:nvPr>
            <p:ph type="title"/>
          </p:nvPr>
        </p:nvSpPr>
        <p:spPr/>
        <p:txBody>
          <a:bodyPr/>
          <a:lstStyle/>
          <a:p>
            <a:r>
              <a:rPr lang="en-US" dirty="0"/>
              <a:t>Maze Routers History</a:t>
            </a:r>
          </a:p>
        </p:txBody>
      </p:sp>
      <p:sp>
        <p:nvSpPr>
          <p:cNvPr id="4" name="Content Placeholder 3">
            <a:extLst>
              <a:ext uri="{FF2B5EF4-FFF2-40B4-BE49-F238E27FC236}">
                <a16:creationId xmlns:a16="http://schemas.microsoft.com/office/drawing/2014/main" id="{B060E90B-0F20-1846-AE34-DCE9BDD36D09}"/>
              </a:ext>
            </a:extLst>
          </p:cNvPr>
          <p:cNvSpPr>
            <a:spLocks noGrp="1"/>
          </p:cNvSpPr>
          <p:nvPr>
            <p:ph idx="1"/>
          </p:nvPr>
        </p:nvSpPr>
        <p:spPr>
          <a:xfrm>
            <a:off x="628650" y="1295944"/>
            <a:ext cx="7886700" cy="5251160"/>
          </a:xfrm>
        </p:spPr>
        <p:txBody>
          <a:bodyPr>
            <a:normAutofit fontScale="70000" lnSpcReduction="20000"/>
          </a:bodyPr>
          <a:lstStyle/>
          <a:p>
            <a:r>
              <a:rPr lang="en-US" dirty="0"/>
              <a:t>1959 – Basic Idea </a:t>
            </a:r>
          </a:p>
          <a:p>
            <a:pPr lvl="1"/>
            <a:r>
              <a:rPr lang="en-US" dirty="0"/>
              <a:t>E.F. Moore. The shortest path through a maze. In International Symposium on the Theory of Switching Proceedings, Apr. 1959. Harvard University Press</a:t>
            </a:r>
          </a:p>
          <a:p>
            <a:r>
              <a:rPr lang="en-US" dirty="0"/>
              <a:t>1961 – Applied to electronics (board wiring)</a:t>
            </a:r>
          </a:p>
          <a:p>
            <a:pPr lvl="1"/>
            <a:r>
              <a:rPr lang="en-US" dirty="0"/>
              <a:t> Lee, C. Y., “An algorithm for path connections and its applications”, IRE Trans. on Electronic Computers, pp. 346-365, Sept. 1961</a:t>
            </a:r>
          </a:p>
          <a:p>
            <a:pPr lvl="1"/>
            <a:r>
              <a:rPr lang="en-US" dirty="0">
                <a:solidFill>
                  <a:schemeClr val="tx1">
                    <a:lumMod val="50000"/>
                    <a:lumOff val="50000"/>
                  </a:schemeClr>
                </a:solidFill>
              </a:rPr>
              <a:t>Chester Lee of Bell Labs invents the algorithm;  gets famous for “Lee routers”</a:t>
            </a:r>
          </a:p>
          <a:p>
            <a:r>
              <a:rPr lang="en-US" dirty="0"/>
              <a:t>1974</a:t>
            </a:r>
          </a:p>
          <a:p>
            <a:pPr lvl="1"/>
            <a:r>
              <a:rPr lang="en-US" dirty="0"/>
              <a:t>Rubin, F.,  “The Lee path connection algorithm”, IEEE Trans. on Computers, vol. c-23, no. 9, pp. 907-914, Sept. 1974.</a:t>
            </a:r>
          </a:p>
          <a:p>
            <a:pPr lvl="1"/>
            <a:r>
              <a:rPr lang="en-US" dirty="0">
                <a:solidFill>
                  <a:srgbClr val="7F7F7F"/>
                </a:solidFill>
              </a:rPr>
              <a:t>Frank Rubin applies some ideas from recent AI results to make it go much faster (some interesting ideas in the AI can be applied to this and vice versa)</a:t>
            </a:r>
          </a:p>
          <a:p>
            <a:r>
              <a:rPr lang="en-US" dirty="0"/>
              <a:t>1983</a:t>
            </a:r>
          </a:p>
          <a:p>
            <a:pPr lvl="1"/>
            <a:r>
              <a:rPr lang="en-US" dirty="0"/>
              <a:t>Hightower, D., “The Lee router revisited”, ICCAD, pp. 136-139, 1983.</a:t>
            </a:r>
          </a:p>
          <a:p>
            <a:pPr lvl="1"/>
            <a:r>
              <a:rPr lang="en-US" dirty="0">
                <a:solidFill>
                  <a:srgbClr val="7F7F7F"/>
                </a:solidFill>
              </a:rPr>
              <a:t>Dave Hightower uses fact that “modern” computers have big virtual memory, builds great router </a:t>
            </a:r>
          </a:p>
          <a:p>
            <a:r>
              <a:rPr lang="en-US" dirty="0"/>
              <a:t>ACM ISPD 2007-2008 Global Routing Contests</a:t>
            </a:r>
          </a:p>
          <a:p>
            <a:r>
              <a:rPr lang="en-US" dirty="0"/>
              <a:t>ACM ISPD 2018-2019 Initial Detailed Routing Contest </a:t>
            </a:r>
          </a:p>
          <a:p>
            <a:r>
              <a:rPr lang="en-US" dirty="0"/>
              <a:t>… a lot of works still going on</a:t>
            </a:r>
          </a:p>
        </p:txBody>
      </p:sp>
      <p:pic>
        <p:nvPicPr>
          <p:cNvPr id="5" name="Picture 4">
            <a:extLst>
              <a:ext uri="{FF2B5EF4-FFF2-40B4-BE49-F238E27FC236}">
                <a16:creationId xmlns:a16="http://schemas.microsoft.com/office/drawing/2014/main" id="{ED4B5AC5-7163-3343-B66D-2ED7ED0C03D6}"/>
              </a:ext>
            </a:extLst>
          </p:cNvPr>
          <p:cNvPicPr>
            <a:picLocks noChangeAspect="1"/>
          </p:cNvPicPr>
          <p:nvPr/>
        </p:nvPicPr>
        <p:blipFill>
          <a:blip r:embed="rId3"/>
          <a:stretch>
            <a:fillRect/>
          </a:stretch>
        </p:blipFill>
        <p:spPr>
          <a:xfrm>
            <a:off x="5338659" y="5945000"/>
            <a:ext cx="3304533" cy="602104"/>
          </a:xfrm>
          <a:prstGeom prst="rect">
            <a:avLst/>
          </a:prstGeom>
        </p:spPr>
      </p:pic>
    </p:spTree>
    <p:extLst>
      <p:ext uri="{BB962C8B-B14F-4D97-AF65-F5344CB8AC3E}">
        <p14:creationId xmlns:p14="http://schemas.microsoft.com/office/powerpoint/2010/main" val="2934264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64416-562E-9842-A99D-36B67CB03C85}"/>
              </a:ext>
            </a:extLst>
          </p:cNvPr>
          <p:cNvSpPr>
            <a:spLocks noGrp="1"/>
          </p:cNvSpPr>
          <p:nvPr>
            <p:ph type="sldNum" sz="quarter" idx="12"/>
          </p:nvPr>
        </p:nvSpPr>
        <p:spPr/>
        <p:txBody>
          <a:bodyPr/>
          <a:lstStyle/>
          <a:p>
            <a:fld id="{4E77BC79-9480-1042-96E1-82B94DA0811E}" type="slidenum">
              <a:rPr lang="en-US" smtClean="0"/>
              <a:t>66</a:t>
            </a:fld>
            <a:endParaRPr lang="en-US"/>
          </a:p>
        </p:txBody>
      </p:sp>
      <p:sp>
        <p:nvSpPr>
          <p:cNvPr id="3" name="Title 2">
            <a:extLst>
              <a:ext uri="{FF2B5EF4-FFF2-40B4-BE49-F238E27FC236}">
                <a16:creationId xmlns:a16="http://schemas.microsoft.com/office/drawing/2014/main" id="{779350BD-EAA2-4445-BD36-102ECD3A52D0}"/>
              </a:ext>
            </a:extLst>
          </p:cNvPr>
          <p:cNvSpPr>
            <a:spLocks noGrp="1"/>
          </p:cNvSpPr>
          <p:nvPr>
            <p:ph type="title"/>
          </p:nvPr>
        </p:nvSpPr>
        <p:spPr/>
        <p:txBody>
          <a:bodyPr/>
          <a:lstStyle/>
          <a:p>
            <a:r>
              <a:rPr lang="en-US" dirty="0"/>
              <a:t>Maze Routing Strategy</a:t>
            </a:r>
          </a:p>
        </p:txBody>
      </p:sp>
      <p:sp>
        <p:nvSpPr>
          <p:cNvPr id="4" name="Content Placeholder 3">
            <a:extLst>
              <a:ext uri="{FF2B5EF4-FFF2-40B4-BE49-F238E27FC236}">
                <a16:creationId xmlns:a16="http://schemas.microsoft.com/office/drawing/2014/main" id="{6184A193-3764-8A45-8CEA-C84892ED1618}"/>
              </a:ext>
            </a:extLst>
          </p:cNvPr>
          <p:cNvSpPr>
            <a:spLocks noGrp="1"/>
          </p:cNvSpPr>
          <p:nvPr>
            <p:ph idx="1"/>
          </p:nvPr>
        </p:nvSpPr>
        <p:spPr/>
        <p:txBody>
          <a:bodyPr/>
          <a:lstStyle/>
          <a:p>
            <a:r>
              <a:rPr lang="en-US" dirty="0"/>
              <a:t>Strategy</a:t>
            </a:r>
          </a:p>
          <a:p>
            <a:pPr lvl="1"/>
            <a:r>
              <a:rPr lang="en-US" b="1" dirty="0"/>
              <a:t> One net at a time</a:t>
            </a:r>
            <a:r>
              <a:rPr lang="en-US" dirty="0"/>
              <a:t>:  completely wire </a:t>
            </a:r>
            <a:r>
              <a:rPr lang="en-US" b="1" dirty="0">
                <a:solidFill>
                  <a:srgbClr val="800000"/>
                </a:solidFill>
              </a:rPr>
              <a:t>one net</a:t>
            </a:r>
            <a:r>
              <a:rPr lang="en-US" dirty="0"/>
              <a:t>, then move onto next net</a:t>
            </a:r>
          </a:p>
          <a:p>
            <a:pPr lvl="1"/>
            <a:r>
              <a:rPr lang="en-US" b="1" dirty="0"/>
              <a:t> Optimize net path: </a:t>
            </a:r>
            <a:r>
              <a:rPr lang="en-US" dirty="0"/>
              <a:t> find the </a:t>
            </a:r>
            <a:r>
              <a:rPr lang="en-US" b="1" dirty="0">
                <a:solidFill>
                  <a:srgbClr val="800000"/>
                </a:solidFill>
              </a:rPr>
              <a:t>best </a:t>
            </a:r>
            <a:r>
              <a:rPr lang="en-US" dirty="0"/>
              <a:t>wiring path</a:t>
            </a:r>
          </a:p>
          <a:p>
            <a:endParaRPr lang="en-US" dirty="0"/>
          </a:p>
          <a:p>
            <a:r>
              <a:rPr lang="en-US" dirty="0"/>
              <a:t>Problems</a:t>
            </a:r>
          </a:p>
          <a:p>
            <a:pPr lvl="1"/>
            <a:r>
              <a:rPr lang="en-US" dirty="0"/>
              <a:t> Early nets wired may block path of later nets</a:t>
            </a:r>
          </a:p>
          <a:p>
            <a:pPr lvl="1"/>
            <a:r>
              <a:rPr lang="en-US" dirty="0"/>
              <a:t> Optimal choice for one net may block later nets</a:t>
            </a:r>
          </a:p>
          <a:p>
            <a:pPr lvl="1"/>
            <a:r>
              <a:rPr lang="en-US" dirty="0"/>
              <a:t> We are just going to ignore this one for the moment…</a:t>
            </a:r>
          </a:p>
          <a:p>
            <a:endParaRPr lang="en-US" dirty="0"/>
          </a:p>
          <a:p>
            <a:endParaRPr lang="en-US" dirty="0"/>
          </a:p>
        </p:txBody>
      </p:sp>
    </p:spTree>
    <p:extLst>
      <p:ext uri="{BB962C8B-B14F-4D97-AF65-F5344CB8AC3E}">
        <p14:creationId xmlns:p14="http://schemas.microsoft.com/office/powerpoint/2010/main" val="2908115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7725A-0A06-8345-9858-37E37804026A}"/>
              </a:ext>
            </a:extLst>
          </p:cNvPr>
          <p:cNvSpPr>
            <a:spLocks noGrp="1"/>
          </p:cNvSpPr>
          <p:nvPr>
            <p:ph type="sldNum" sz="quarter" idx="12"/>
          </p:nvPr>
        </p:nvSpPr>
        <p:spPr/>
        <p:txBody>
          <a:bodyPr/>
          <a:lstStyle/>
          <a:p>
            <a:fld id="{4E77BC79-9480-1042-96E1-82B94DA0811E}" type="slidenum">
              <a:rPr lang="en-US" smtClean="0"/>
              <a:t>67</a:t>
            </a:fld>
            <a:endParaRPr lang="en-US"/>
          </a:p>
        </p:txBody>
      </p:sp>
      <p:sp>
        <p:nvSpPr>
          <p:cNvPr id="3" name="Title 2">
            <a:extLst>
              <a:ext uri="{FF2B5EF4-FFF2-40B4-BE49-F238E27FC236}">
                <a16:creationId xmlns:a16="http://schemas.microsoft.com/office/drawing/2014/main" id="{0D65C6D8-D804-944C-A43E-8EAE4B8C0810}"/>
              </a:ext>
            </a:extLst>
          </p:cNvPr>
          <p:cNvSpPr>
            <a:spLocks noGrp="1"/>
          </p:cNvSpPr>
          <p:nvPr>
            <p:ph type="title"/>
          </p:nvPr>
        </p:nvSpPr>
        <p:spPr/>
        <p:txBody>
          <a:bodyPr/>
          <a:lstStyle/>
          <a:p>
            <a:r>
              <a:rPr lang="en-US" dirty="0"/>
              <a:t>Maze Router: Basic Idea for 2-Pin Nets</a:t>
            </a:r>
          </a:p>
        </p:txBody>
      </p:sp>
      <p:grpSp>
        <p:nvGrpSpPr>
          <p:cNvPr id="5" name="Group 14">
            <a:extLst>
              <a:ext uri="{FF2B5EF4-FFF2-40B4-BE49-F238E27FC236}">
                <a16:creationId xmlns:a16="http://schemas.microsoft.com/office/drawing/2014/main" id="{A8B42AE0-78D2-C94D-B473-05AE554C6C96}"/>
              </a:ext>
            </a:extLst>
          </p:cNvPr>
          <p:cNvGrpSpPr>
            <a:grpSpLocks/>
          </p:cNvGrpSpPr>
          <p:nvPr/>
        </p:nvGrpSpPr>
        <p:grpSpPr bwMode="auto">
          <a:xfrm>
            <a:off x="536475" y="1904499"/>
            <a:ext cx="3556000" cy="3309938"/>
            <a:chOff x="344" y="872"/>
            <a:chExt cx="2240" cy="2780"/>
          </a:xfrm>
        </p:grpSpPr>
        <p:sp>
          <p:nvSpPr>
            <p:cNvPr id="6" name="Rectangle 3">
              <a:extLst>
                <a:ext uri="{FF2B5EF4-FFF2-40B4-BE49-F238E27FC236}">
                  <a16:creationId xmlns:a16="http://schemas.microsoft.com/office/drawing/2014/main" id="{904EB155-28A5-FC41-8A24-224563258AB6}"/>
                </a:ext>
              </a:extLst>
            </p:cNvPr>
            <p:cNvSpPr>
              <a:spLocks noChangeArrowheads="1"/>
            </p:cNvSpPr>
            <p:nvPr/>
          </p:nvSpPr>
          <p:spPr bwMode="auto">
            <a:xfrm>
              <a:off x="344" y="872"/>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DFE094F4-1672-F04D-8C04-0A23C994348D}"/>
                </a:ext>
              </a:extLst>
            </p:cNvPr>
            <p:cNvSpPr>
              <a:spLocks noChangeShapeType="1"/>
            </p:cNvSpPr>
            <p:nvPr/>
          </p:nvSpPr>
          <p:spPr bwMode="auto">
            <a:xfrm>
              <a:off x="356" y="13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50D5C83A-59F5-0D43-895B-6FCA741CA5F6}"/>
                </a:ext>
              </a:extLst>
            </p:cNvPr>
            <p:cNvSpPr>
              <a:spLocks noChangeShapeType="1"/>
            </p:cNvSpPr>
            <p:nvPr/>
          </p:nvSpPr>
          <p:spPr bwMode="auto">
            <a:xfrm>
              <a:off x="356" y="17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9C797BA4-E2B7-D841-82DE-078254DBA952}"/>
                </a:ext>
              </a:extLst>
            </p:cNvPr>
            <p:cNvSpPr>
              <a:spLocks noChangeShapeType="1"/>
            </p:cNvSpPr>
            <p:nvPr/>
          </p:nvSpPr>
          <p:spPr bwMode="auto">
            <a:xfrm>
              <a:off x="356" y="22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94511BEE-5AFE-6E41-9601-31595088317A}"/>
                </a:ext>
              </a:extLst>
            </p:cNvPr>
            <p:cNvSpPr>
              <a:spLocks noChangeShapeType="1"/>
            </p:cNvSpPr>
            <p:nvPr/>
          </p:nvSpPr>
          <p:spPr bwMode="auto">
            <a:xfrm>
              <a:off x="356" y="27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FE7E7DAB-CE2D-A243-BEBF-0BB120BE86E7}"/>
                </a:ext>
              </a:extLst>
            </p:cNvPr>
            <p:cNvSpPr>
              <a:spLocks noChangeShapeType="1"/>
            </p:cNvSpPr>
            <p:nvPr/>
          </p:nvSpPr>
          <p:spPr bwMode="auto">
            <a:xfrm>
              <a:off x="356" y="319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ABCAA2AC-C408-0740-A9FC-88FF29F53001}"/>
                </a:ext>
              </a:extLst>
            </p:cNvPr>
            <p:cNvSpPr>
              <a:spLocks noChangeShapeType="1"/>
            </p:cNvSpPr>
            <p:nvPr/>
          </p:nvSpPr>
          <p:spPr bwMode="auto">
            <a:xfrm>
              <a:off x="708" y="88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CFC8429D-AFAA-1C47-9FB0-6C817559ABD6}"/>
                </a:ext>
              </a:extLst>
            </p:cNvPr>
            <p:cNvSpPr>
              <a:spLocks noChangeShapeType="1"/>
            </p:cNvSpPr>
            <p:nvPr/>
          </p:nvSpPr>
          <p:spPr bwMode="auto">
            <a:xfrm>
              <a:off x="1056"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DD2B16D8-65A0-7845-B5B9-5F6D78F92FDC}"/>
                </a:ext>
              </a:extLst>
            </p:cNvPr>
            <p:cNvSpPr>
              <a:spLocks noChangeShapeType="1"/>
            </p:cNvSpPr>
            <p:nvPr/>
          </p:nvSpPr>
          <p:spPr bwMode="auto">
            <a:xfrm>
              <a:off x="142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01B75A66-F8F6-3D49-81F0-ABDE041B9A23}"/>
                </a:ext>
              </a:extLst>
            </p:cNvPr>
            <p:cNvSpPr>
              <a:spLocks noChangeShapeType="1"/>
            </p:cNvSpPr>
            <p:nvPr/>
          </p:nvSpPr>
          <p:spPr bwMode="auto">
            <a:xfrm>
              <a:off x="178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0228031-4979-4240-AB1E-1B949DD85A41}"/>
                </a:ext>
              </a:extLst>
            </p:cNvPr>
            <p:cNvSpPr>
              <a:spLocks noChangeShapeType="1"/>
            </p:cNvSpPr>
            <p:nvPr/>
          </p:nvSpPr>
          <p:spPr bwMode="auto">
            <a:xfrm>
              <a:off x="214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BA5EDB27-885A-2748-BFD2-44A1006C7190}"/>
              </a:ext>
            </a:extLst>
          </p:cNvPr>
          <p:cNvSpPr txBox="1">
            <a:spLocks noChangeArrowheads="1"/>
          </p:cNvSpPr>
          <p:nvPr/>
        </p:nvSpPr>
        <p:spPr>
          <a:xfrm>
            <a:off x="4431890" y="1662803"/>
            <a:ext cx="4388162" cy="2541593"/>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b="1">
                <a:solidFill>
                  <a:srgbClr val="800000"/>
                </a:solidFill>
              </a:rPr>
              <a:t>Grid</a:t>
            </a:r>
            <a:r>
              <a:rPr lang="en-US" b="1"/>
              <a:t> </a:t>
            </a:r>
            <a:r>
              <a:rPr lang="en-US"/>
              <a:t>- each square cell represents where </a:t>
            </a:r>
            <a:r>
              <a:rPr lang="en-US" b="1">
                <a:solidFill>
                  <a:srgbClr val="800000"/>
                </a:solidFill>
              </a:rPr>
              <a:t>one</a:t>
            </a:r>
            <a:r>
              <a:rPr lang="en-US" b="1"/>
              <a:t> </a:t>
            </a:r>
            <a:r>
              <a:rPr lang="en-US"/>
              <a:t>wire can cross</a:t>
            </a:r>
          </a:p>
          <a:p>
            <a:pPr lvl="1"/>
            <a:r>
              <a:rPr lang="en-US"/>
              <a:t> A </a:t>
            </a:r>
            <a:r>
              <a:rPr lang="en-US" b="1" i="1"/>
              <a:t>source</a:t>
            </a:r>
            <a:r>
              <a:rPr lang="en-US" b="1"/>
              <a:t> </a:t>
            </a:r>
            <a:r>
              <a:rPr lang="en-US"/>
              <a:t>and </a:t>
            </a:r>
            <a:r>
              <a:rPr lang="en-US" b="1" i="1"/>
              <a:t>target</a:t>
            </a:r>
            <a:endParaRPr lang="en-US"/>
          </a:p>
          <a:p>
            <a:r>
              <a:rPr lang="en-US"/>
              <a:t>Problem:</a:t>
            </a:r>
          </a:p>
          <a:p>
            <a:pPr lvl="1"/>
            <a:r>
              <a:rPr lang="en-US"/>
              <a:t>Find shortest path connecting </a:t>
            </a:r>
            <a:r>
              <a:rPr lang="en-US" b="1">
                <a:solidFill>
                  <a:srgbClr val="800000"/>
                </a:solidFill>
              </a:rPr>
              <a:t>source</a:t>
            </a:r>
            <a:r>
              <a:rPr lang="en-US">
                <a:solidFill>
                  <a:srgbClr val="800000"/>
                </a:solidFill>
              </a:rPr>
              <a:t> </a:t>
            </a:r>
            <a:r>
              <a:rPr lang="en-US"/>
              <a:t>cell (S) and </a:t>
            </a:r>
            <a:r>
              <a:rPr lang="en-US" b="1">
                <a:solidFill>
                  <a:srgbClr val="800000"/>
                </a:solidFill>
              </a:rPr>
              <a:t>target</a:t>
            </a:r>
            <a:r>
              <a:rPr lang="en-US">
                <a:solidFill>
                  <a:srgbClr val="800000"/>
                </a:solidFill>
              </a:rPr>
              <a:t> </a:t>
            </a:r>
            <a:r>
              <a:rPr lang="en-US"/>
              <a:t>cell (T)</a:t>
            </a:r>
          </a:p>
          <a:p>
            <a:pPr lvl="1"/>
            <a:r>
              <a:rPr lang="en-US"/>
              <a:t>When using cells, a wire can:</a:t>
            </a:r>
            <a:endParaRPr lang="en-US" dirty="0"/>
          </a:p>
        </p:txBody>
      </p:sp>
      <p:sp>
        <p:nvSpPr>
          <p:cNvPr id="18" name="Rectangle 22">
            <a:extLst>
              <a:ext uri="{FF2B5EF4-FFF2-40B4-BE49-F238E27FC236}">
                <a16:creationId xmlns:a16="http://schemas.microsoft.com/office/drawing/2014/main" id="{D07E80D7-A635-FE46-AB8C-37C8BDF589CF}"/>
              </a:ext>
            </a:extLst>
          </p:cNvPr>
          <p:cNvSpPr>
            <a:spLocks noChangeArrowheads="1"/>
          </p:cNvSpPr>
          <p:nvPr/>
        </p:nvSpPr>
        <p:spPr bwMode="auto">
          <a:xfrm>
            <a:off x="1214338" y="25617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3">
            <a:extLst>
              <a:ext uri="{FF2B5EF4-FFF2-40B4-BE49-F238E27FC236}">
                <a16:creationId xmlns:a16="http://schemas.microsoft.com/office/drawing/2014/main" id="{BEB50337-A510-BA49-B674-0938293CAC26}"/>
              </a:ext>
            </a:extLst>
          </p:cNvPr>
          <p:cNvSpPr>
            <a:spLocks noChangeArrowheads="1"/>
          </p:cNvSpPr>
          <p:nvPr/>
        </p:nvSpPr>
        <p:spPr bwMode="auto">
          <a:xfrm>
            <a:off x="2928838" y="42476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6">
            <a:extLst>
              <a:ext uri="{FF2B5EF4-FFF2-40B4-BE49-F238E27FC236}">
                <a16:creationId xmlns:a16="http://schemas.microsoft.com/office/drawing/2014/main" id="{3AB95E1B-7DC3-2A4B-94D2-ACBFB1645A22}"/>
              </a:ext>
            </a:extLst>
          </p:cNvPr>
          <p:cNvSpPr>
            <a:spLocks noChangeArrowheads="1"/>
          </p:cNvSpPr>
          <p:nvPr/>
        </p:nvSpPr>
        <p:spPr bwMode="auto">
          <a:xfrm>
            <a:off x="539496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17">
            <a:extLst>
              <a:ext uri="{FF2B5EF4-FFF2-40B4-BE49-F238E27FC236}">
                <a16:creationId xmlns:a16="http://schemas.microsoft.com/office/drawing/2014/main" id="{C0959A87-D91E-834E-86ED-97E16D3155B3}"/>
              </a:ext>
            </a:extLst>
          </p:cNvPr>
          <p:cNvSpPr>
            <a:spLocks noChangeArrowheads="1"/>
          </p:cNvSpPr>
          <p:nvPr/>
        </p:nvSpPr>
        <p:spPr bwMode="auto">
          <a:xfrm>
            <a:off x="701421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Line 18">
            <a:extLst>
              <a:ext uri="{FF2B5EF4-FFF2-40B4-BE49-F238E27FC236}">
                <a16:creationId xmlns:a16="http://schemas.microsoft.com/office/drawing/2014/main" id="{24759A14-4570-E340-810A-822A6DC3F33B}"/>
              </a:ext>
            </a:extLst>
          </p:cNvPr>
          <p:cNvSpPr>
            <a:spLocks noChangeShapeType="1"/>
          </p:cNvSpPr>
          <p:nvPr/>
        </p:nvSpPr>
        <p:spPr bwMode="auto">
          <a:xfrm flipV="1">
            <a:off x="5858516" y="4734416"/>
            <a:ext cx="0" cy="90805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Freeform 19">
            <a:extLst>
              <a:ext uri="{FF2B5EF4-FFF2-40B4-BE49-F238E27FC236}">
                <a16:creationId xmlns:a16="http://schemas.microsoft.com/office/drawing/2014/main" id="{207AD7D3-8A43-3B47-9CD3-B87E8D3D46FA}"/>
              </a:ext>
            </a:extLst>
          </p:cNvPr>
          <p:cNvSpPr>
            <a:spLocks/>
          </p:cNvSpPr>
          <p:nvPr/>
        </p:nvSpPr>
        <p:spPr bwMode="auto">
          <a:xfrm>
            <a:off x="7477766" y="5159866"/>
            <a:ext cx="458788" cy="439738"/>
          </a:xfrm>
          <a:custGeom>
            <a:avLst/>
            <a:gdLst/>
            <a:ahLst/>
            <a:cxnLst>
              <a:cxn ang="0">
                <a:pos x="0" y="276"/>
              </a:cxn>
              <a:cxn ang="0">
                <a:pos x="0" y="0"/>
              </a:cxn>
              <a:cxn ang="0">
                <a:pos x="288" y="0"/>
              </a:cxn>
            </a:cxnLst>
            <a:rect l="0" t="0" r="r" b="b"/>
            <a:pathLst>
              <a:path w="289" h="277">
                <a:moveTo>
                  <a:pt x="0" y="276"/>
                </a:moveTo>
                <a:lnTo>
                  <a:pt x="0" y="0"/>
                </a:lnTo>
                <a:lnTo>
                  <a:pt x="288" y="0"/>
                </a:lnTo>
              </a:path>
            </a:pathLst>
          </a:custGeom>
          <a:noFill/>
          <a:ln w="76200" cap="rnd" cmpd="sng">
            <a:solidFill>
              <a:srgbClr val="3333CC"/>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1">
            <a:extLst>
              <a:ext uri="{FF2B5EF4-FFF2-40B4-BE49-F238E27FC236}">
                <a16:creationId xmlns:a16="http://schemas.microsoft.com/office/drawing/2014/main" id="{0F814322-EE92-5646-A92F-FEFF7FCE7385}"/>
              </a:ext>
            </a:extLst>
          </p:cNvPr>
          <p:cNvSpPr>
            <a:spLocks noChangeArrowheads="1"/>
          </p:cNvSpPr>
          <p:nvPr/>
        </p:nvSpPr>
        <p:spPr bwMode="auto">
          <a:xfrm>
            <a:off x="5329879" y="4391516"/>
            <a:ext cx="2591380"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 cross    or      bend</a:t>
            </a:r>
          </a:p>
        </p:txBody>
      </p:sp>
    </p:spTree>
    <p:extLst>
      <p:ext uri="{BB962C8B-B14F-4D97-AF65-F5344CB8AC3E}">
        <p14:creationId xmlns:p14="http://schemas.microsoft.com/office/powerpoint/2010/main" val="1371473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C2477-81BC-0749-889E-0419734EA2DE}"/>
              </a:ext>
            </a:extLst>
          </p:cNvPr>
          <p:cNvSpPr>
            <a:spLocks noGrp="1"/>
          </p:cNvSpPr>
          <p:nvPr>
            <p:ph type="sldNum" sz="quarter" idx="12"/>
          </p:nvPr>
        </p:nvSpPr>
        <p:spPr/>
        <p:txBody>
          <a:bodyPr/>
          <a:lstStyle/>
          <a:p>
            <a:fld id="{4E77BC79-9480-1042-96E1-82B94DA0811E}" type="slidenum">
              <a:rPr lang="en-US" smtClean="0"/>
              <a:t>68</a:t>
            </a:fld>
            <a:endParaRPr lang="en-US"/>
          </a:p>
        </p:txBody>
      </p:sp>
      <p:sp>
        <p:nvSpPr>
          <p:cNvPr id="3" name="Title 2">
            <a:extLst>
              <a:ext uri="{FF2B5EF4-FFF2-40B4-BE49-F238E27FC236}">
                <a16:creationId xmlns:a16="http://schemas.microsoft.com/office/drawing/2014/main" id="{E59947D6-6FAB-A144-9995-0FA9B20E3D2A}"/>
              </a:ext>
            </a:extLst>
          </p:cNvPr>
          <p:cNvSpPr>
            <a:spLocks noGrp="1"/>
          </p:cNvSpPr>
          <p:nvPr>
            <p:ph type="title"/>
          </p:nvPr>
        </p:nvSpPr>
        <p:spPr/>
        <p:txBody>
          <a:bodyPr/>
          <a:lstStyle/>
          <a:p>
            <a:r>
              <a:rPr lang="en-US" dirty="0"/>
              <a:t>Maze Routing: Expansion</a:t>
            </a:r>
          </a:p>
        </p:txBody>
      </p:sp>
      <p:sp>
        <p:nvSpPr>
          <p:cNvPr id="5" name="Rectangle 2">
            <a:extLst>
              <a:ext uri="{FF2B5EF4-FFF2-40B4-BE49-F238E27FC236}">
                <a16:creationId xmlns:a16="http://schemas.microsoft.com/office/drawing/2014/main" id="{4F364C4B-1D94-944F-93C7-5D628AC88A75}"/>
              </a:ext>
            </a:extLst>
          </p:cNvPr>
          <p:cNvSpPr>
            <a:spLocks noChangeArrowheads="1"/>
          </p:cNvSpPr>
          <p:nvPr/>
        </p:nvSpPr>
        <p:spPr bwMode="auto">
          <a:xfrm>
            <a:off x="3828731" y="4279261"/>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3">
            <a:extLst>
              <a:ext uri="{FF2B5EF4-FFF2-40B4-BE49-F238E27FC236}">
                <a16:creationId xmlns:a16="http://schemas.microsoft.com/office/drawing/2014/main" id="{F7D9BF4E-111F-A944-8C92-B0C1D60BFED8}"/>
              </a:ext>
            </a:extLst>
          </p:cNvPr>
          <p:cNvSpPr>
            <a:spLocks noChangeArrowheads="1"/>
          </p:cNvSpPr>
          <p:nvPr/>
        </p:nvSpPr>
        <p:spPr bwMode="auto">
          <a:xfrm>
            <a:off x="3390879" y="4722173"/>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4">
            <a:extLst>
              <a:ext uri="{FF2B5EF4-FFF2-40B4-BE49-F238E27FC236}">
                <a16:creationId xmlns:a16="http://schemas.microsoft.com/office/drawing/2014/main" id="{F8868D08-DB48-9E4B-B118-C6590EC0C4D9}"/>
              </a:ext>
            </a:extLst>
          </p:cNvPr>
          <p:cNvSpPr>
            <a:spLocks noChangeArrowheads="1"/>
          </p:cNvSpPr>
          <p:nvPr/>
        </p:nvSpPr>
        <p:spPr bwMode="auto">
          <a:xfrm>
            <a:off x="2945781" y="4264973"/>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5">
            <a:extLst>
              <a:ext uri="{FF2B5EF4-FFF2-40B4-BE49-F238E27FC236}">
                <a16:creationId xmlns:a16="http://schemas.microsoft.com/office/drawing/2014/main" id="{68DB2F56-E1B5-5D42-A1CC-6C29E7566E82}"/>
              </a:ext>
            </a:extLst>
          </p:cNvPr>
          <p:cNvSpPr>
            <a:spLocks noChangeArrowheads="1"/>
          </p:cNvSpPr>
          <p:nvPr/>
        </p:nvSpPr>
        <p:spPr bwMode="auto">
          <a:xfrm>
            <a:off x="3396930" y="3864923"/>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6">
            <a:extLst>
              <a:ext uri="{FF2B5EF4-FFF2-40B4-BE49-F238E27FC236}">
                <a16:creationId xmlns:a16="http://schemas.microsoft.com/office/drawing/2014/main" id="{23A1626C-F1C9-7540-B8BB-886E2D370C18}"/>
              </a:ext>
            </a:extLst>
          </p:cNvPr>
          <p:cNvSpPr>
            <a:spLocks noChangeArrowheads="1"/>
          </p:cNvSpPr>
          <p:nvPr/>
        </p:nvSpPr>
        <p:spPr bwMode="auto">
          <a:xfrm>
            <a:off x="1896258" y="2688222"/>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8">
            <a:extLst>
              <a:ext uri="{FF2B5EF4-FFF2-40B4-BE49-F238E27FC236}">
                <a16:creationId xmlns:a16="http://schemas.microsoft.com/office/drawing/2014/main" id="{8752686E-A5DB-E34F-8F2F-7D5FCE16ADE9}"/>
              </a:ext>
            </a:extLst>
          </p:cNvPr>
          <p:cNvSpPr>
            <a:spLocks noChangeArrowheads="1"/>
          </p:cNvSpPr>
          <p:nvPr/>
        </p:nvSpPr>
        <p:spPr bwMode="auto">
          <a:xfrm>
            <a:off x="1031762" y="1597609"/>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1" name="Group 11">
            <a:extLst>
              <a:ext uri="{FF2B5EF4-FFF2-40B4-BE49-F238E27FC236}">
                <a16:creationId xmlns:a16="http://schemas.microsoft.com/office/drawing/2014/main" id="{B78A67E5-3E5D-2E45-A6F0-3A018528AFF5}"/>
              </a:ext>
            </a:extLst>
          </p:cNvPr>
          <p:cNvGrpSpPr>
            <a:grpSpLocks/>
          </p:cNvGrpSpPr>
          <p:nvPr/>
        </p:nvGrpSpPr>
        <p:grpSpPr bwMode="auto">
          <a:xfrm>
            <a:off x="1446099" y="2277457"/>
            <a:ext cx="1376363" cy="1307306"/>
            <a:chOff x="722" y="1323"/>
            <a:chExt cx="867" cy="1098"/>
          </a:xfrm>
        </p:grpSpPr>
        <p:sp>
          <p:nvSpPr>
            <p:cNvPr id="12" name="Rectangle 9">
              <a:extLst>
                <a:ext uri="{FF2B5EF4-FFF2-40B4-BE49-F238E27FC236}">
                  <a16:creationId xmlns:a16="http://schemas.microsoft.com/office/drawing/2014/main" id="{6EF26178-9180-244C-825E-80FFC17A2401}"/>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10">
              <a:extLst>
                <a:ext uri="{FF2B5EF4-FFF2-40B4-BE49-F238E27FC236}">
                  <a16:creationId xmlns:a16="http://schemas.microsoft.com/office/drawing/2014/main" id="{5F2D969C-0A80-7A4A-8294-87BFB9FA8871}"/>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4" name="Rectangle 12">
            <a:extLst>
              <a:ext uri="{FF2B5EF4-FFF2-40B4-BE49-F238E27FC236}">
                <a16:creationId xmlns:a16="http://schemas.microsoft.com/office/drawing/2014/main" id="{E95D5AB6-C2E1-864E-8ECE-EFB2C596C79B}"/>
              </a:ext>
            </a:extLst>
          </p:cNvPr>
          <p:cNvSpPr>
            <a:spLocks noChangeArrowheads="1"/>
          </p:cNvSpPr>
          <p:nvPr/>
        </p:nvSpPr>
        <p:spPr bwMode="auto">
          <a:xfrm>
            <a:off x="1615094" y="1614862"/>
            <a:ext cx="1916291" cy="33598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Start at the </a:t>
            </a:r>
            <a:r>
              <a:rPr lang="en-US" sz="1600" b="1" dirty="0">
                <a:solidFill>
                  <a:srgbClr val="800000"/>
                </a:solidFill>
                <a:latin typeface="+mj-lt"/>
              </a:rPr>
              <a:t>source</a:t>
            </a:r>
          </a:p>
        </p:txBody>
      </p:sp>
      <p:sp>
        <p:nvSpPr>
          <p:cNvPr id="15" name="Rectangle 13">
            <a:extLst>
              <a:ext uri="{FF2B5EF4-FFF2-40B4-BE49-F238E27FC236}">
                <a16:creationId xmlns:a16="http://schemas.microsoft.com/office/drawing/2014/main" id="{0C57A831-3192-AA4D-8010-EADA238BDEE4}"/>
              </a:ext>
            </a:extLst>
          </p:cNvPr>
          <p:cNvSpPr>
            <a:spLocks noChangeArrowheads="1"/>
          </p:cNvSpPr>
          <p:nvPr/>
        </p:nvSpPr>
        <p:spPr bwMode="auto">
          <a:xfrm>
            <a:off x="2928803" y="2351881"/>
            <a:ext cx="5292015"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Find all new cells that are reachable</a:t>
            </a:r>
          </a:p>
          <a:p>
            <a:r>
              <a:rPr lang="en-US" sz="1600" dirty="0">
                <a:latin typeface="+mj-lt"/>
              </a:rPr>
              <a:t>at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a:t>
            </a:r>
            <a:r>
              <a:rPr lang="en-US" sz="1600" dirty="0" err="1">
                <a:latin typeface="+mj-lt"/>
              </a:rPr>
              <a:t>ie</a:t>
            </a:r>
            <a:r>
              <a:rPr lang="en-US" sz="1600" dirty="0">
                <a:latin typeface="+mj-lt"/>
              </a:rPr>
              <a:t>, all paths that are just 1 unit in </a:t>
            </a:r>
          </a:p>
          <a:p>
            <a:r>
              <a:rPr lang="en-US" sz="1600" dirty="0">
                <a:latin typeface="+mj-lt"/>
              </a:rPr>
              <a:t>total length (just 1 cell) - mark all with this the </a:t>
            </a:r>
            <a:r>
              <a:rPr lang="en-US" sz="1600" dirty="0" err="1">
                <a:latin typeface="+mj-lt"/>
              </a:rPr>
              <a:t>pathlength</a:t>
            </a:r>
            <a:endParaRPr lang="en-US" sz="1600" dirty="0">
              <a:latin typeface="+mj-lt"/>
            </a:endParaRPr>
          </a:p>
        </p:txBody>
      </p:sp>
      <p:sp>
        <p:nvSpPr>
          <p:cNvPr id="16" name="Rectangle 14">
            <a:extLst>
              <a:ext uri="{FF2B5EF4-FFF2-40B4-BE49-F238E27FC236}">
                <a16:creationId xmlns:a16="http://schemas.microsoft.com/office/drawing/2014/main" id="{85E38623-386A-0544-9E34-C542335FB529}"/>
              </a:ext>
            </a:extLst>
          </p:cNvPr>
          <p:cNvSpPr>
            <a:spLocks noChangeArrowheads="1"/>
          </p:cNvSpPr>
          <p:nvPr/>
        </p:nvSpPr>
        <p:spPr bwMode="auto">
          <a:xfrm>
            <a:off x="4812960" y="3888467"/>
            <a:ext cx="2942313"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Using the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cells,</a:t>
            </a:r>
          </a:p>
          <a:p>
            <a:r>
              <a:rPr lang="en-US" sz="1600" dirty="0">
                <a:latin typeface="+mj-lt"/>
              </a:rPr>
              <a:t>find all new cells which</a:t>
            </a:r>
          </a:p>
          <a:p>
            <a:r>
              <a:rPr lang="en-US" sz="1600" dirty="0">
                <a:latin typeface="+mj-lt"/>
              </a:rPr>
              <a:t>are reachable at </a:t>
            </a:r>
            <a:r>
              <a:rPr lang="en-US" sz="1600" b="1" dirty="0" err="1">
                <a:solidFill>
                  <a:srgbClr val="800000"/>
                </a:solidFill>
                <a:latin typeface="+mj-lt"/>
              </a:rPr>
              <a:t>pathlength</a:t>
            </a:r>
            <a:r>
              <a:rPr lang="en-US" sz="1600" b="1" dirty="0">
                <a:solidFill>
                  <a:srgbClr val="800000"/>
                </a:solidFill>
                <a:latin typeface="+mj-lt"/>
              </a:rPr>
              <a:t> 2</a:t>
            </a:r>
            <a:endParaRPr lang="en-US" sz="1600" b="1" dirty="0">
              <a:latin typeface="+mj-lt"/>
            </a:endParaRPr>
          </a:p>
        </p:txBody>
      </p:sp>
      <p:sp>
        <p:nvSpPr>
          <p:cNvPr id="17" name="Rectangle 15">
            <a:extLst>
              <a:ext uri="{FF2B5EF4-FFF2-40B4-BE49-F238E27FC236}">
                <a16:creationId xmlns:a16="http://schemas.microsoft.com/office/drawing/2014/main" id="{AAF27675-5242-5C47-8F03-098F15A189AE}"/>
              </a:ext>
            </a:extLst>
          </p:cNvPr>
          <p:cNvSpPr>
            <a:spLocks noChangeArrowheads="1"/>
          </p:cNvSpPr>
          <p:nvPr/>
        </p:nvSpPr>
        <p:spPr bwMode="auto">
          <a:xfrm>
            <a:off x="5919484" y="4953017"/>
            <a:ext cx="1914099" cy="643766"/>
          </a:xfrm>
          <a:prstGeom prst="rect">
            <a:avLst/>
          </a:prstGeom>
          <a:solidFill>
            <a:srgbClr val="FCFEB9"/>
          </a:solidFill>
          <a:ln w="50800">
            <a:noFill/>
            <a:miter lim="800000"/>
            <a:headEnd/>
            <a:tailEnd/>
          </a:ln>
          <a:effectLst/>
        </p:spPr>
        <p:txBody>
          <a:bodyPr wrap="none" lIns="90488" tIns="44450" rIns="90488" bIns="44450">
            <a:prstTxWarp prst="textNoShape">
              <a:avLst/>
            </a:prstTxWarp>
            <a:spAutoFit/>
          </a:bodyPr>
          <a:lstStyle/>
          <a:p>
            <a:r>
              <a:rPr lang="en-US" sz="1800" b="1" dirty="0">
                <a:solidFill>
                  <a:srgbClr val="800000"/>
                </a:solidFill>
                <a:latin typeface="+mj-lt"/>
              </a:rPr>
              <a:t>Repeat until the</a:t>
            </a:r>
          </a:p>
          <a:p>
            <a:r>
              <a:rPr lang="en-US" sz="1800" b="1" dirty="0">
                <a:solidFill>
                  <a:srgbClr val="800000"/>
                </a:solidFill>
                <a:latin typeface="+mj-lt"/>
              </a:rPr>
              <a:t>target is found.</a:t>
            </a:r>
          </a:p>
        </p:txBody>
      </p:sp>
      <p:sp>
        <p:nvSpPr>
          <p:cNvPr id="18" name="Rectangle 16">
            <a:extLst>
              <a:ext uri="{FF2B5EF4-FFF2-40B4-BE49-F238E27FC236}">
                <a16:creationId xmlns:a16="http://schemas.microsoft.com/office/drawing/2014/main" id="{7F00BABD-82A1-B244-A8EE-5C66482493C8}"/>
              </a:ext>
            </a:extLst>
          </p:cNvPr>
          <p:cNvSpPr>
            <a:spLocks noChangeArrowheads="1"/>
          </p:cNvSpPr>
          <p:nvPr/>
        </p:nvSpPr>
        <p:spPr bwMode="auto">
          <a:xfrm>
            <a:off x="1104487" y="159023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66A771CD-8550-0745-8F18-FAAABC63376E}"/>
              </a:ext>
            </a:extLst>
          </p:cNvPr>
          <p:cNvSpPr>
            <a:spLocks noChangeArrowheads="1"/>
          </p:cNvSpPr>
          <p:nvPr/>
        </p:nvSpPr>
        <p:spPr bwMode="auto">
          <a:xfrm>
            <a:off x="1975932" y="2725597"/>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20" name="Group 35">
            <a:extLst>
              <a:ext uri="{FF2B5EF4-FFF2-40B4-BE49-F238E27FC236}">
                <a16:creationId xmlns:a16="http://schemas.microsoft.com/office/drawing/2014/main" id="{7A3841DB-32C1-2C4A-B29D-187D0D7F70F8}"/>
              </a:ext>
            </a:extLst>
          </p:cNvPr>
          <p:cNvGrpSpPr>
            <a:grpSpLocks/>
          </p:cNvGrpSpPr>
          <p:nvPr/>
        </p:nvGrpSpPr>
        <p:grpSpPr bwMode="auto">
          <a:xfrm>
            <a:off x="2539680" y="3450586"/>
            <a:ext cx="2214563" cy="2095500"/>
            <a:chOff x="1436" y="2124"/>
            <a:chExt cx="1395" cy="1760"/>
          </a:xfrm>
        </p:grpSpPr>
        <p:grpSp>
          <p:nvGrpSpPr>
            <p:cNvPr id="21" name="Group 21">
              <a:extLst>
                <a:ext uri="{FF2B5EF4-FFF2-40B4-BE49-F238E27FC236}">
                  <a16:creationId xmlns:a16="http://schemas.microsoft.com/office/drawing/2014/main" id="{266FE027-4787-9147-94C6-4FEB9DC79F3F}"/>
                </a:ext>
              </a:extLst>
            </p:cNvPr>
            <p:cNvGrpSpPr>
              <a:grpSpLocks/>
            </p:cNvGrpSpPr>
            <p:nvPr/>
          </p:nvGrpSpPr>
          <p:grpSpPr bwMode="auto">
            <a:xfrm>
              <a:off x="1436" y="2124"/>
              <a:ext cx="1395" cy="1760"/>
              <a:chOff x="1436" y="2124"/>
              <a:chExt cx="1395" cy="1760"/>
            </a:xfrm>
          </p:grpSpPr>
          <p:sp>
            <p:nvSpPr>
              <p:cNvPr id="35" name="Rectangle 18">
                <a:extLst>
                  <a:ext uri="{FF2B5EF4-FFF2-40B4-BE49-F238E27FC236}">
                    <a16:creationId xmlns:a16="http://schemas.microsoft.com/office/drawing/2014/main" id="{E32F20A3-29B5-D147-A39D-03953EF07352}"/>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19">
                <a:extLst>
                  <a:ext uri="{FF2B5EF4-FFF2-40B4-BE49-F238E27FC236}">
                    <a16:creationId xmlns:a16="http://schemas.microsoft.com/office/drawing/2014/main" id="{C3605D01-6026-774F-875C-9D8E3E066A31}"/>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7" name="Rectangle 20">
                <a:extLst>
                  <a:ext uri="{FF2B5EF4-FFF2-40B4-BE49-F238E27FC236}">
                    <a16:creationId xmlns:a16="http://schemas.microsoft.com/office/drawing/2014/main" id="{0A4910CE-596C-6F42-BA91-CA8561BCA05A}"/>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2" name="Rectangle 22">
              <a:extLst>
                <a:ext uri="{FF2B5EF4-FFF2-40B4-BE49-F238E27FC236}">
                  <a16:creationId xmlns:a16="http://schemas.microsoft.com/office/drawing/2014/main" id="{C8420ED9-3A06-4B4F-8638-BA56C67AD162}"/>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3" name="Rectangle 23">
              <a:extLst>
                <a:ext uri="{FF2B5EF4-FFF2-40B4-BE49-F238E27FC236}">
                  <a16:creationId xmlns:a16="http://schemas.microsoft.com/office/drawing/2014/main" id="{7026B805-0016-AC41-9378-EC03A0B00761}"/>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4">
              <a:extLst>
                <a:ext uri="{FF2B5EF4-FFF2-40B4-BE49-F238E27FC236}">
                  <a16:creationId xmlns:a16="http://schemas.microsoft.com/office/drawing/2014/main" id="{2E62571B-AFDD-A941-B0B8-7EF4A190E6DD}"/>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5">
              <a:extLst>
                <a:ext uri="{FF2B5EF4-FFF2-40B4-BE49-F238E27FC236}">
                  <a16:creationId xmlns:a16="http://schemas.microsoft.com/office/drawing/2014/main" id="{D8815C08-2B2F-D547-BDF0-80BE697E46B5}"/>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6">
              <a:extLst>
                <a:ext uri="{FF2B5EF4-FFF2-40B4-BE49-F238E27FC236}">
                  <a16:creationId xmlns:a16="http://schemas.microsoft.com/office/drawing/2014/main" id="{F3AB6073-2F9D-4646-95CE-616E85D5BC6F}"/>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7" name="Rectangle 27">
              <a:extLst>
                <a:ext uri="{FF2B5EF4-FFF2-40B4-BE49-F238E27FC236}">
                  <a16:creationId xmlns:a16="http://schemas.microsoft.com/office/drawing/2014/main" id="{D16206E8-EA87-954B-B0EC-67305832F513}"/>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8">
              <a:extLst>
                <a:ext uri="{FF2B5EF4-FFF2-40B4-BE49-F238E27FC236}">
                  <a16:creationId xmlns:a16="http://schemas.microsoft.com/office/drawing/2014/main" id="{E23F3E5B-AB7B-8849-889C-64D6FAB9FF0E}"/>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9">
              <a:extLst>
                <a:ext uri="{FF2B5EF4-FFF2-40B4-BE49-F238E27FC236}">
                  <a16:creationId xmlns:a16="http://schemas.microsoft.com/office/drawing/2014/main" id="{D3414BF7-3C06-FC4B-9996-C3EA90A4CF18}"/>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0">
              <a:extLst>
                <a:ext uri="{FF2B5EF4-FFF2-40B4-BE49-F238E27FC236}">
                  <a16:creationId xmlns:a16="http://schemas.microsoft.com/office/drawing/2014/main" id="{2CB86913-1D02-854E-B995-C757DA443D32}"/>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1">
              <a:extLst>
                <a:ext uri="{FF2B5EF4-FFF2-40B4-BE49-F238E27FC236}">
                  <a16:creationId xmlns:a16="http://schemas.microsoft.com/office/drawing/2014/main" id="{0AD5EDD0-78ED-6F4B-9349-F5D3EBDBF17D}"/>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2">
              <a:extLst>
                <a:ext uri="{FF2B5EF4-FFF2-40B4-BE49-F238E27FC236}">
                  <a16:creationId xmlns:a16="http://schemas.microsoft.com/office/drawing/2014/main" id="{F4E68BC5-21BF-7E4C-9BBF-5590815A7352}"/>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3">
              <a:extLst>
                <a:ext uri="{FF2B5EF4-FFF2-40B4-BE49-F238E27FC236}">
                  <a16:creationId xmlns:a16="http://schemas.microsoft.com/office/drawing/2014/main" id="{9C1EF661-A782-E84C-8CE5-B087ACEC4066}"/>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4">
              <a:extLst>
                <a:ext uri="{FF2B5EF4-FFF2-40B4-BE49-F238E27FC236}">
                  <a16:creationId xmlns:a16="http://schemas.microsoft.com/office/drawing/2014/main" id="{D3EA11C5-1AED-3F4D-9968-CCF902245183}"/>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547832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69</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54216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953F5-8AE0-454B-9289-06BA06C648EB}"/>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18C6958-ABED-7145-9EB4-74D5C0069FB4}"/>
              </a:ext>
            </a:extLst>
          </p:cNvPr>
          <p:cNvSpPr>
            <a:spLocks noGrp="1"/>
          </p:cNvSpPr>
          <p:nvPr>
            <p:ph type="title"/>
          </p:nvPr>
        </p:nvSpPr>
        <p:spPr/>
        <p:txBody>
          <a:bodyPr/>
          <a:lstStyle/>
          <a:p>
            <a:r>
              <a:rPr lang="en-US" dirty="0"/>
              <a:t>Graph Data Structure</a:t>
            </a:r>
          </a:p>
        </p:txBody>
      </p:sp>
      <p:sp>
        <p:nvSpPr>
          <p:cNvPr id="5" name="內容版面配置區 2">
            <a:extLst>
              <a:ext uri="{FF2B5EF4-FFF2-40B4-BE49-F238E27FC236}">
                <a16:creationId xmlns:a16="http://schemas.microsoft.com/office/drawing/2014/main" id="{1581E73D-36D8-D54F-B9DA-95DEA809C361}"/>
              </a:ext>
            </a:extLst>
          </p:cNvPr>
          <p:cNvSpPr>
            <a:spLocks noGrp="1"/>
          </p:cNvSpPr>
          <p:nvPr>
            <p:ph idx="1"/>
          </p:nvPr>
        </p:nvSpPr>
        <p:spPr>
          <a:xfrm>
            <a:off x="457200" y="1600200"/>
            <a:ext cx="8229600" cy="4525963"/>
          </a:xfrm>
        </p:spPr>
        <p:txBody>
          <a:bodyPr/>
          <a:lstStyle/>
          <a:p>
            <a:r>
              <a:rPr lang="en-US" altLang="zh-TW" dirty="0"/>
              <a:t>Adjacency list</a:t>
            </a:r>
          </a:p>
          <a:p>
            <a:pPr lvl="1"/>
            <a:r>
              <a:rPr lang="en-US" altLang="zh-TW" dirty="0"/>
              <a:t>std::vector&lt;std::vector&lt;int&gt;&gt;</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pPr>
              <a:buNone/>
            </a:pPr>
            <a:endParaRPr lang="en-US" altLang="zh-TW" dirty="0">
              <a:solidFill>
                <a:schemeClr val="accent5">
                  <a:lumMod val="75000"/>
                </a:schemeClr>
              </a:solidFill>
            </a:endParaRPr>
          </a:p>
        </p:txBody>
      </p:sp>
      <p:sp>
        <p:nvSpPr>
          <p:cNvPr id="6" name="Oval 37">
            <a:extLst>
              <a:ext uri="{FF2B5EF4-FFF2-40B4-BE49-F238E27FC236}">
                <a16:creationId xmlns:a16="http://schemas.microsoft.com/office/drawing/2014/main" id="{49B9F614-92CB-1542-9D2E-0A8DD6720F76}"/>
              </a:ext>
            </a:extLst>
          </p:cNvPr>
          <p:cNvSpPr>
            <a:spLocks noChangeArrowheads="1"/>
          </p:cNvSpPr>
          <p:nvPr/>
        </p:nvSpPr>
        <p:spPr bwMode="auto">
          <a:xfrm>
            <a:off x="798483" y="3019437"/>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6E56F6B2-51D7-3D41-9C11-615CAD969EF2}"/>
              </a:ext>
            </a:extLst>
          </p:cNvPr>
          <p:cNvSpPr>
            <a:spLocks noChangeArrowheads="1"/>
          </p:cNvSpPr>
          <p:nvPr/>
        </p:nvSpPr>
        <p:spPr bwMode="auto">
          <a:xfrm>
            <a:off x="123980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6445AA8E-64B9-4548-83A7-D9FECAC2082D}"/>
              </a:ext>
            </a:extLst>
          </p:cNvPr>
          <p:cNvSpPr>
            <a:spLocks noChangeArrowheads="1"/>
          </p:cNvSpPr>
          <p:nvPr/>
        </p:nvSpPr>
        <p:spPr bwMode="auto">
          <a:xfrm>
            <a:off x="788958" y="4286262"/>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4C8913AC-637C-334A-A43A-B51EF5C5B4FF}"/>
              </a:ext>
            </a:extLst>
          </p:cNvPr>
          <p:cNvSpPr>
            <a:spLocks noChangeArrowheads="1"/>
          </p:cNvSpPr>
          <p:nvPr/>
        </p:nvSpPr>
        <p:spPr bwMode="auto">
          <a:xfrm>
            <a:off x="35715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4A2D1A0E-8B5D-CB42-A292-5F7011E7A7D5}"/>
              </a:ext>
            </a:extLst>
          </p:cNvPr>
          <p:cNvSpPr>
            <a:spLocks noChangeShapeType="1"/>
          </p:cNvSpPr>
          <p:nvPr/>
        </p:nvSpPr>
        <p:spPr bwMode="auto">
          <a:xfrm>
            <a:off x="1135033" y="3394087"/>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725B80BD-C9BF-6741-B5F3-C93FE5CB843A}"/>
              </a:ext>
            </a:extLst>
          </p:cNvPr>
          <p:cNvSpPr>
            <a:spLocks noChangeShapeType="1"/>
          </p:cNvSpPr>
          <p:nvPr/>
        </p:nvSpPr>
        <p:spPr bwMode="auto">
          <a:xfrm flipV="1">
            <a:off x="1112808" y="4081475"/>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F0B37B51-509F-5A4A-8A2E-952285872701}"/>
              </a:ext>
            </a:extLst>
          </p:cNvPr>
          <p:cNvSpPr>
            <a:spLocks noChangeShapeType="1"/>
          </p:cNvSpPr>
          <p:nvPr/>
        </p:nvSpPr>
        <p:spPr bwMode="auto">
          <a:xfrm>
            <a:off x="628621" y="4098937"/>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652A064F-F4E5-3C4D-8F22-86BD81FAE881}"/>
              </a:ext>
            </a:extLst>
          </p:cNvPr>
          <p:cNvSpPr>
            <a:spLocks noChangeShapeType="1"/>
          </p:cNvSpPr>
          <p:nvPr/>
        </p:nvSpPr>
        <p:spPr bwMode="auto">
          <a:xfrm flipV="1">
            <a:off x="606396" y="3343287"/>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381BE9B4-5A1B-8A45-BACD-88BC1FA36A99}"/>
              </a:ext>
            </a:extLst>
          </p:cNvPr>
          <p:cNvSpPr>
            <a:spLocks noChangeShapeType="1"/>
          </p:cNvSpPr>
          <p:nvPr/>
        </p:nvSpPr>
        <p:spPr bwMode="auto">
          <a:xfrm>
            <a:off x="733396" y="3898912"/>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FFC42AAC-AEEE-564C-8239-BEF308B27FC5}"/>
              </a:ext>
            </a:extLst>
          </p:cNvPr>
          <p:cNvSpPr>
            <a:spLocks noChangeShapeType="1"/>
          </p:cNvSpPr>
          <p:nvPr/>
        </p:nvSpPr>
        <p:spPr bwMode="auto">
          <a:xfrm>
            <a:off x="981046" y="3481400"/>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A4FE0181-5B0B-344A-9966-2009AB355B2F}"/>
              </a:ext>
            </a:extLst>
          </p:cNvPr>
          <p:cNvSpPr>
            <a:spLocks noChangeArrowheads="1"/>
          </p:cNvSpPr>
          <p:nvPr/>
        </p:nvSpPr>
        <p:spPr bwMode="auto">
          <a:xfrm>
            <a:off x="715933" y="4733937"/>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grpSp>
        <p:nvGrpSpPr>
          <p:cNvPr id="17" name="Group 65">
            <a:extLst>
              <a:ext uri="{FF2B5EF4-FFF2-40B4-BE49-F238E27FC236}">
                <a16:creationId xmlns:a16="http://schemas.microsoft.com/office/drawing/2014/main" id="{FA7C8291-6999-3249-A16F-7F78FC9E04FE}"/>
              </a:ext>
            </a:extLst>
          </p:cNvPr>
          <p:cNvGrpSpPr>
            <a:grpSpLocks/>
          </p:cNvGrpSpPr>
          <p:nvPr/>
        </p:nvGrpSpPr>
        <p:grpSpPr bwMode="auto">
          <a:xfrm>
            <a:off x="1981170" y="3462351"/>
            <a:ext cx="6543675" cy="1757363"/>
            <a:chOff x="1207" y="2961"/>
            <a:chExt cx="4122" cy="1107"/>
          </a:xfrm>
        </p:grpSpPr>
        <p:sp>
          <p:nvSpPr>
            <p:cNvPr id="18" name="Rectangle 5">
              <a:extLst>
                <a:ext uri="{FF2B5EF4-FFF2-40B4-BE49-F238E27FC236}">
                  <a16:creationId xmlns:a16="http://schemas.microsoft.com/office/drawing/2014/main" id="{2ED1BA0A-D425-9C4E-8EA5-1C9A0D3D5867}"/>
                </a:ext>
              </a:extLst>
            </p:cNvPr>
            <p:cNvSpPr>
              <a:spLocks noChangeArrowheads="1"/>
            </p:cNvSpPr>
            <p:nvPr/>
          </p:nvSpPr>
          <p:spPr bwMode="auto">
            <a:xfrm>
              <a:off x="1655" y="2977"/>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19" name="Rectangle 6">
              <a:extLst>
                <a:ext uri="{FF2B5EF4-FFF2-40B4-BE49-F238E27FC236}">
                  <a16:creationId xmlns:a16="http://schemas.microsoft.com/office/drawing/2014/main" id="{232109BE-F356-E743-B408-BA1DFAEDB943}"/>
                </a:ext>
              </a:extLst>
            </p:cNvPr>
            <p:cNvSpPr>
              <a:spLocks noChangeArrowheads="1"/>
            </p:cNvSpPr>
            <p:nvPr/>
          </p:nvSpPr>
          <p:spPr bwMode="auto">
            <a:xfrm>
              <a:off x="1655" y="3249"/>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0" name="Rectangle 7">
              <a:extLst>
                <a:ext uri="{FF2B5EF4-FFF2-40B4-BE49-F238E27FC236}">
                  <a16:creationId xmlns:a16="http://schemas.microsoft.com/office/drawing/2014/main" id="{F3704D66-EB31-A642-A4CA-CEDC99551046}"/>
                </a:ext>
              </a:extLst>
            </p:cNvPr>
            <p:cNvSpPr>
              <a:spLocks noChangeArrowheads="1"/>
            </p:cNvSpPr>
            <p:nvPr/>
          </p:nvSpPr>
          <p:spPr bwMode="auto">
            <a:xfrm>
              <a:off x="1655" y="3521"/>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1" name="Rectangle 8">
              <a:extLst>
                <a:ext uri="{FF2B5EF4-FFF2-40B4-BE49-F238E27FC236}">
                  <a16:creationId xmlns:a16="http://schemas.microsoft.com/office/drawing/2014/main" id="{6F1A47DA-9C41-7E4E-9A9D-1610ECC7B274}"/>
                </a:ext>
              </a:extLst>
            </p:cNvPr>
            <p:cNvSpPr>
              <a:spLocks noChangeArrowheads="1"/>
            </p:cNvSpPr>
            <p:nvPr/>
          </p:nvSpPr>
          <p:spPr bwMode="auto">
            <a:xfrm>
              <a:off x="1655" y="3793"/>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2" name="Rectangle 9">
              <a:extLst>
                <a:ext uri="{FF2B5EF4-FFF2-40B4-BE49-F238E27FC236}">
                  <a16:creationId xmlns:a16="http://schemas.microsoft.com/office/drawing/2014/main" id="{1D3E3E5D-92ED-344B-A85C-6DBB4EBA4AA8}"/>
                </a:ext>
              </a:extLst>
            </p:cNvPr>
            <p:cNvSpPr>
              <a:spLocks noChangeArrowheads="1"/>
            </p:cNvSpPr>
            <p:nvPr/>
          </p:nvSpPr>
          <p:spPr bwMode="auto">
            <a:xfrm>
              <a:off x="2427" y="3022"/>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23" name="Rectangle 10">
              <a:extLst>
                <a:ext uri="{FF2B5EF4-FFF2-40B4-BE49-F238E27FC236}">
                  <a16:creationId xmlns:a16="http://schemas.microsoft.com/office/drawing/2014/main" id="{2EE22A07-D230-784E-974F-B3E6DDFB2338}"/>
                </a:ext>
              </a:extLst>
            </p:cNvPr>
            <p:cNvSpPr>
              <a:spLocks noChangeArrowheads="1"/>
            </p:cNvSpPr>
            <p:nvPr/>
          </p:nvSpPr>
          <p:spPr bwMode="auto">
            <a:xfrm>
              <a:off x="2835"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4" name="Rectangle 15">
              <a:extLst>
                <a:ext uri="{FF2B5EF4-FFF2-40B4-BE49-F238E27FC236}">
                  <a16:creationId xmlns:a16="http://schemas.microsoft.com/office/drawing/2014/main" id="{AB89DBF9-682D-8249-B35A-3BB04D67DE07}"/>
                </a:ext>
              </a:extLst>
            </p:cNvPr>
            <p:cNvSpPr>
              <a:spLocks noChangeArrowheads="1"/>
            </p:cNvSpPr>
            <p:nvPr/>
          </p:nvSpPr>
          <p:spPr bwMode="auto">
            <a:xfrm>
              <a:off x="2427" y="3293"/>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5" name="Rectangle 16">
              <a:extLst>
                <a:ext uri="{FF2B5EF4-FFF2-40B4-BE49-F238E27FC236}">
                  <a16:creationId xmlns:a16="http://schemas.microsoft.com/office/drawing/2014/main" id="{5A578739-3BFA-8842-90E9-36901D39D162}"/>
                </a:ext>
              </a:extLst>
            </p:cNvPr>
            <p:cNvSpPr>
              <a:spLocks noChangeArrowheads="1"/>
            </p:cNvSpPr>
            <p:nvPr/>
          </p:nvSpPr>
          <p:spPr bwMode="auto">
            <a:xfrm>
              <a:off x="2835"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6" name="Rectangle 17">
              <a:extLst>
                <a:ext uri="{FF2B5EF4-FFF2-40B4-BE49-F238E27FC236}">
                  <a16:creationId xmlns:a16="http://schemas.microsoft.com/office/drawing/2014/main" id="{DE5D858F-E341-F24A-A67E-55123AE40136}"/>
                </a:ext>
              </a:extLst>
            </p:cNvPr>
            <p:cNvSpPr>
              <a:spLocks noChangeArrowheads="1"/>
            </p:cNvSpPr>
            <p:nvPr/>
          </p:nvSpPr>
          <p:spPr bwMode="auto">
            <a:xfrm>
              <a:off x="2427" y="3566"/>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7" name="Rectangle 18">
              <a:extLst>
                <a:ext uri="{FF2B5EF4-FFF2-40B4-BE49-F238E27FC236}">
                  <a16:creationId xmlns:a16="http://schemas.microsoft.com/office/drawing/2014/main" id="{6E9910E3-E11A-C948-8DA0-78C17267307E}"/>
                </a:ext>
              </a:extLst>
            </p:cNvPr>
            <p:cNvSpPr>
              <a:spLocks noChangeArrowheads="1"/>
            </p:cNvSpPr>
            <p:nvPr/>
          </p:nvSpPr>
          <p:spPr bwMode="auto">
            <a:xfrm>
              <a:off x="2835"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8" name="Rectangle 19">
              <a:extLst>
                <a:ext uri="{FF2B5EF4-FFF2-40B4-BE49-F238E27FC236}">
                  <a16:creationId xmlns:a16="http://schemas.microsoft.com/office/drawing/2014/main" id="{039E2A58-54E8-BF4A-B3DB-89496613C870}"/>
                </a:ext>
              </a:extLst>
            </p:cNvPr>
            <p:cNvSpPr>
              <a:spLocks noChangeArrowheads="1"/>
            </p:cNvSpPr>
            <p:nvPr/>
          </p:nvSpPr>
          <p:spPr bwMode="auto">
            <a:xfrm>
              <a:off x="2427" y="3838"/>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9" name="Rectangle 20">
              <a:extLst>
                <a:ext uri="{FF2B5EF4-FFF2-40B4-BE49-F238E27FC236}">
                  <a16:creationId xmlns:a16="http://schemas.microsoft.com/office/drawing/2014/main" id="{226B54B0-6237-D448-9614-1F22FCB21AC5}"/>
                </a:ext>
              </a:extLst>
            </p:cNvPr>
            <p:cNvSpPr>
              <a:spLocks noChangeArrowheads="1"/>
            </p:cNvSpPr>
            <p:nvPr/>
          </p:nvSpPr>
          <p:spPr bwMode="auto">
            <a:xfrm>
              <a:off x="2835"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0" name="Rectangle 21">
              <a:extLst>
                <a:ext uri="{FF2B5EF4-FFF2-40B4-BE49-F238E27FC236}">
                  <a16:creationId xmlns:a16="http://schemas.microsoft.com/office/drawing/2014/main" id="{0C6157DC-8143-684E-A603-42B15327A4BC}"/>
                </a:ext>
              </a:extLst>
            </p:cNvPr>
            <p:cNvSpPr>
              <a:spLocks noChangeArrowheads="1"/>
            </p:cNvSpPr>
            <p:nvPr/>
          </p:nvSpPr>
          <p:spPr bwMode="auto">
            <a:xfrm>
              <a:off x="3470" y="3022"/>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1" name="Rectangle 22">
              <a:extLst>
                <a:ext uri="{FF2B5EF4-FFF2-40B4-BE49-F238E27FC236}">
                  <a16:creationId xmlns:a16="http://schemas.microsoft.com/office/drawing/2014/main" id="{51F33CD0-7B24-6543-A227-8F6A1450CD94}"/>
                </a:ext>
              </a:extLst>
            </p:cNvPr>
            <p:cNvSpPr>
              <a:spLocks noChangeArrowheads="1"/>
            </p:cNvSpPr>
            <p:nvPr/>
          </p:nvSpPr>
          <p:spPr bwMode="auto">
            <a:xfrm>
              <a:off x="3878"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2" name="Rectangle 23">
              <a:extLst>
                <a:ext uri="{FF2B5EF4-FFF2-40B4-BE49-F238E27FC236}">
                  <a16:creationId xmlns:a16="http://schemas.microsoft.com/office/drawing/2014/main" id="{546A7394-BA70-2F47-B024-BD1B425E5020}"/>
                </a:ext>
              </a:extLst>
            </p:cNvPr>
            <p:cNvSpPr>
              <a:spLocks noChangeArrowheads="1"/>
            </p:cNvSpPr>
            <p:nvPr/>
          </p:nvSpPr>
          <p:spPr bwMode="auto">
            <a:xfrm>
              <a:off x="3470" y="3293"/>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3" name="Rectangle 24">
              <a:extLst>
                <a:ext uri="{FF2B5EF4-FFF2-40B4-BE49-F238E27FC236}">
                  <a16:creationId xmlns:a16="http://schemas.microsoft.com/office/drawing/2014/main" id="{27E6D241-9676-D343-9B99-BDC4041ABE2F}"/>
                </a:ext>
              </a:extLst>
            </p:cNvPr>
            <p:cNvSpPr>
              <a:spLocks noChangeArrowheads="1"/>
            </p:cNvSpPr>
            <p:nvPr/>
          </p:nvSpPr>
          <p:spPr bwMode="auto">
            <a:xfrm>
              <a:off x="3878"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4" name="Rectangle 25">
              <a:extLst>
                <a:ext uri="{FF2B5EF4-FFF2-40B4-BE49-F238E27FC236}">
                  <a16:creationId xmlns:a16="http://schemas.microsoft.com/office/drawing/2014/main" id="{F91693BA-C3AF-E84E-942C-595F6687A149}"/>
                </a:ext>
              </a:extLst>
            </p:cNvPr>
            <p:cNvSpPr>
              <a:spLocks noChangeArrowheads="1"/>
            </p:cNvSpPr>
            <p:nvPr/>
          </p:nvSpPr>
          <p:spPr bwMode="auto">
            <a:xfrm>
              <a:off x="3470" y="3566"/>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5" name="Rectangle 26">
              <a:extLst>
                <a:ext uri="{FF2B5EF4-FFF2-40B4-BE49-F238E27FC236}">
                  <a16:creationId xmlns:a16="http://schemas.microsoft.com/office/drawing/2014/main" id="{67759BB7-A86C-9246-B325-69F7D293E575}"/>
                </a:ext>
              </a:extLst>
            </p:cNvPr>
            <p:cNvSpPr>
              <a:spLocks noChangeArrowheads="1"/>
            </p:cNvSpPr>
            <p:nvPr/>
          </p:nvSpPr>
          <p:spPr bwMode="auto">
            <a:xfrm>
              <a:off x="3878"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6" name="Rectangle 27">
              <a:extLst>
                <a:ext uri="{FF2B5EF4-FFF2-40B4-BE49-F238E27FC236}">
                  <a16:creationId xmlns:a16="http://schemas.microsoft.com/office/drawing/2014/main" id="{F078B93F-D234-AA41-8D1B-B09C64923A70}"/>
                </a:ext>
              </a:extLst>
            </p:cNvPr>
            <p:cNvSpPr>
              <a:spLocks noChangeArrowheads="1"/>
            </p:cNvSpPr>
            <p:nvPr/>
          </p:nvSpPr>
          <p:spPr bwMode="auto">
            <a:xfrm>
              <a:off x="3470" y="3838"/>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7" name="Rectangle 28">
              <a:extLst>
                <a:ext uri="{FF2B5EF4-FFF2-40B4-BE49-F238E27FC236}">
                  <a16:creationId xmlns:a16="http://schemas.microsoft.com/office/drawing/2014/main" id="{45F8215A-E2E0-BE49-A801-49306B3B4919}"/>
                </a:ext>
              </a:extLst>
            </p:cNvPr>
            <p:cNvSpPr>
              <a:spLocks noChangeArrowheads="1"/>
            </p:cNvSpPr>
            <p:nvPr/>
          </p:nvSpPr>
          <p:spPr bwMode="auto">
            <a:xfrm>
              <a:off x="3878"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8" name="Rectangle 29">
              <a:extLst>
                <a:ext uri="{FF2B5EF4-FFF2-40B4-BE49-F238E27FC236}">
                  <a16:creationId xmlns:a16="http://schemas.microsoft.com/office/drawing/2014/main" id="{1F8EAF54-F641-894C-A49A-48C742E16CCC}"/>
                </a:ext>
              </a:extLst>
            </p:cNvPr>
            <p:cNvSpPr>
              <a:spLocks noChangeArrowheads="1"/>
            </p:cNvSpPr>
            <p:nvPr/>
          </p:nvSpPr>
          <p:spPr bwMode="auto">
            <a:xfrm>
              <a:off x="4513" y="3022"/>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39" name="Rectangle 30">
              <a:extLst>
                <a:ext uri="{FF2B5EF4-FFF2-40B4-BE49-F238E27FC236}">
                  <a16:creationId xmlns:a16="http://schemas.microsoft.com/office/drawing/2014/main" id="{EC03BEAE-D140-524F-91B4-B2B90F93A697}"/>
                </a:ext>
              </a:extLst>
            </p:cNvPr>
            <p:cNvSpPr>
              <a:spLocks noChangeArrowheads="1"/>
            </p:cNvSpPr>
            <p:nvPr/>
          </p:nvSpPr>
          <p:spPr bwMode="auto">
            <a:xfrm>
              <a:off x="4921" y="3022"/>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0" name="Rectangle 31">
              <a:extLst>
                <a:ext uri="{FF2B5EF4-FFF2-40B4-BE49-F238E27FC236}">
                  <a16:creationId xmlns:a16="http://schemas.microsoft.com/office/drawing/2014/main" id="{BFEBBFA4-D318-654E-8D0E-F270F40E62C1}"/>
                </a:ext>
              </a:extLst>
            </p:cNvPr>
            <p:cNvSpPr>
              <a:spLocks noChangeArrowheads="1"/>
            </p:cNvSpPr>
            <p:nvPr/>
          </p:nvSpPr>
          <p:spPr bwMode="auto">
            <a:xfrm>
              <a:off x="4513" y="3293"/>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1" name="Rectangle 32">
              <a:extLst>
                <a:ext uri="{FF2B5EF4-FFF2-40B4-BE49-F238E27FC236}">
                  <a16:creationId xmlns:a16="http://schemas.microsoft.com/office/drawing/2014/main" id="{D92CCC84-BCC9-F343-BA08-4F159E2B8FB0}"/>
                </a:ext>
              </a:extLst>
            </p:cNvPr>
            <p:cNvSpPr>
              <a:spLocks noChangeArrowheads="1"/>
            </p:cNvSpPr>
            <p:nvPr/>
          </p:nvSpPr>
          <p:spPr bwMode="auto">
            <a:xfrm>
              <a:off x="4921" y="3293"/>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2" name="Rectangle 33">
              <a:extLst>
                <a:ext uri="{FF2B5EF4-FFF2-40B4-BE49-F238E27FC236}">
                  <a16:creationId xmlns:a16="http://schemas.microsoft.com/office/drawing/2014/main" id="{56EE60BF-8254-FC49-B258-FEDDBBF258C1}"/>
                </a:ext>
              </a:extLst>
            </p:cNvPr>
            <p:cNvSpPr>
              <a:spLocks noChangeArrowheads="1"/>
            </p:cNvSpPr>
            <p:nvPr/>
          </p:nvSpPr>
          <p:spPr bwMode="auto">
            <a:xfrm>
              <a:off x="4513" y="3566"/>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3" name="Rectangle 34">
              <a:extLst>
                <a:ext uri="{FF2B5EF4-FFF2-40B4-BE49-F238E27FC236}">
                  <a16:creationId xmlns:a16="http://schemas.microsoft.com/office/drawing/2014/main" id="{3A6E01F2-8461-C342-8C98-FCF9802F6CBD}"/>
                </a:ext>
              </a:extLst>
            </p:cNvPr>
            <p:cNvSpPr>
              <a:spLocks noChangeArrowheads="1"/>
            </p:cNvSpPr>
            <p:nvPr/>
          </p:nvSpPr>
          <p:spPr bwMode="auto">
            <a:xfrm>
              <a:off x="4921" y="3566"/>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4" name="Rectangle 35">
              <a:extLst>
                <a:ext uri="{FF2B5EF4-FFF2-40B4-BE49-F238E27FC236}">
                  <a16:creationId xmlns:a16="http://schemas.microsoft.com/office/drawing/2014/main" id="{15868516-3EA1-694B-AA96-E1D6E1DC9CAE}"/>
                </a:ext>
              </a:extLst>
            </p:cNvPr>
            <p:cNvSpPr>
              <a:spLocks noChangeArrowheads="1"/>
            </p:cNvSpPr>
            <p:nvPr/>
          </p:nvSpPr>
          <p:spPr bwMode="auto">
            <a:xfrm>
              <a:off x="4513" y="3838"/>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5" name="Rectangle 36">
              <a:extLst>
                <a:ext uri="{FF2B5EF4-FFF2-40B4-BE49-F238E27FC236}">
                  <a16:creationId xmlns:a16="http://schemas.microsoft.com/office/drawing/2014/main" id="{4018FDD4-660B-6447-BD8F-0D2EB1C0CEE8}"/>
                </a:ext>
              </a:extLst>
            </p:cNvPr>
            <p:cNvSpPr>
              <a:spLocks noChangeArrowheads="1"/>
            </p:cNvSpPr>
            <p:nvPr/>
          </p:nvSpPr>
          <p:spPr bwMode="auto">
            <a:xfrm>
              <a:off x="4921" y="3838"/>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6" name="Line 48">
              <a:extLst>
                <a:ext uri="{FF2B5EF4-FFF2-40B4-BE49-F238E27FC236}">
                  <a16:creationId xmlns:a16="http://schemas.microsoft.com/office/drawing/2014/main" id="{7099AADA-C5C0-D64F-85E5-5C8AB4732F67}"/>
                </a:ext>
              </a:extLst>
            </p:cNvPr>
            <p:cNvSpPr>
              <a:spLocks noChangeShapeType="1"/>
            </p:cNvSpPr>
            <p:nvPr/>
          </p:nvSpPr>
          <p:spPr bwMode="auto">
            <a:xfrm>
              <a:off x="1973" y="3113"/>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7" name="Line 49">
              <a:extLst>
                <a:ext uri="{FF2B5EF4-FFF2-40B4-BE49-F238E27FC236}">
                  <a16:creationId xmlns:a16="http://schemas.microsoft.com/office/drawing/2014/main" id="{F83B5FDC-05A4-BC4E-B2B6-28FE61AB03E4}"/>
                </a:ext>
              </a:extLst>
            </p:cNvPr>
            <p:cNvSpPr>
              <a:spLocks noChangeShapeType="1"/>
            </p:cNvSpPr>
            <p:nvPr/>
          </p:nvSpPr>
          <p:spPr bwMode="auto">
            <a:xfrm>
              <a:off x="1973" y="3385"/>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50">
              <a:extLst>
                <a:ext uri="{FF2B5EF4-FFF2-40B4-BE49-F238E27FC236}">
                  <a16:creationId xmlns:a16="http://schemas.microsoft.com/office/drawing/2014/main" id="{191D802C-5010-0B46-A611-210CA74ACCA6}"/>
                </a:ext>
              </a:extLst>
            </p:cNvPr>
            <p:cNvSpPr>
              <a:spLocks noChangeShapeType="1"/>
            </p:cNvSpPr>
            <p:nvPr/>
          </p:nvSpPr>
          <p:spPr bwMode="auto">
            <a:xfrm>
              <a:off x="1973" y="3657"/>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51">
              <a:extLst>
                <a:ext uri="{FF2B5EF4-FFF2-40B4-BE49-F238E27FC236}">
                  <a16:creationId xmlns:a16="http://schemas.microsoft.com/office/drawing/2014/main" id="{987B7355-4337-6646-A3B6-B51CE512A4C0}"/>
                </a:ext>
              </a:extLst>
            </p:cNvPr>
            <p:cNvSpPr>
              <a:spLocks noChangeShapeType="1"/>
            </p:cNvSpPr>
            <p:nvPr/>
          </p:nvSpPr>
          <p:spPr bwMode="auto">
            <a:xfrm>
              <a:off x="1973" y="3929"/>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52">
              <a:extLst>
                <a:ext uri="{FF2B5EF4-FFF2-40B4-BE49-F238E27FC236}">
                  <a16:creationId xmlns:a16="http://schemas.microsoft.com/office/drawing/2014/main" id="{1821311F-F0BC-CF4C-BDD5-2F48D0270E6D}"/>
                </a:ext>
              </a:extLst>
            </p:cNvPr>
            <p:cNvSpPr>
              <a:spLocks noChangeShapeType="1"/>
            </p:cNvSpPr>
            <p:nvPr/>
          </p:nvSpPr>
          <p:spPr bwMode="auto">
            <a:xfrm>
              <a:off x="3243"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1" name="Line 53">
              <a:extLst>
                <a:ext uri="{FF2B5EF4-FFF2-40B4-BE49-F238E27FC236}">
                  <a16:creationId xmlns:a16="http://schemas.microsoft.com/office/drawing/2014/main" id="{B2299616-37A4-E047-A7C6-F5CC8E1E5B4A}"/>
                </a:ext>
              </a:extLst>
            </p:cNvPr>
            <p:cNvSpPr>
              <a:spLocks noChangeShapeType="1"/>
            </p:cNvSpPr>
            <p:nvPr/>
          </p:nvSpPr>
          <p:spPr bwMode="auto">
            <a:xfrm>
              <a:off x="3243"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54">
              <a:extLst>
                <a:ext uri="{FF2B5EF4-FFF2-40B4-BE49-F238E27FC236}">
                  <a16:creationId xmlns:a16="http://schemas.microsoft.com/office/drawing/2014/main" id="{81C6599A-29AC-294B-BAC3-70469994298E}"/>
                </a:ext>
              </a:extLst>
            </p:cNvPr>
            <p:cNvSpPr>
              <a:spLocks noChangeShapeType="1"/>
            </p:cNvSpPr>
            <p:nvPr/>
          </p:nvSpPr>
          <p:spPr bwMode="auto">
            <a:xfrm>
              <a:off x="3243"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55">
              <a:extLst>
                <a:ext uri="{FF2B5EF4-FFF2-40B4-BE49-F238E27FC236}">
                  <a16:creationId xmlns:a16="http://schemas.microsoft.com/office/drawing/2014/main" id="{2E3A23AA-5172-E941-9725-496C7DCDFC08}"/>
                </a:ext>
              </a:extLst>
            </p:cNvPr>
            <p:cNvSpPr>
              <a:spLocks noChangeShapeType="1"/>
            </p:cNvSpPr>
            <p:nvPr/>
          </p:nvSpPr>
          <p:spPr bwMode="auto">
            <a:xfrm>
              <a:off x="3243"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57">
              <a:extLst>
                <a:ext uri="{FF2B5EF4-FFF2-40B4-BE49-F238E27FC236}">
                  <a16:creationId xmlns:a16="http://schemas.microsoft.com/office/drawing/2014/main" id="{B47BDBD1-973F-8E4A-9B2C-8CE22E0254BB}"/>
                </a:ext>
              </a:extLst>
            </p:cNvPr>
            <p:cNvSpPr>
              <a:spLocks noChangeShapeType="1"/>
            </p:cNvSpPr>
            <p:nvPr/>
          </p:nvSpPr>
          <p:spPr bwMode="auto">
            <a:xfrm>
              <a:off x="4286"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58">
              <a:extLst>
                <a:ext uri="{FF2B5EF4-FFF2-40B4-BE49-F238E27FC236}">
                  <a16:creationId xmlns:a16="http://schemas.microsoft.com/office/drawing/2014/main" id="{5B00EDA7-5BEF-B14C-A04F-FE5081FD5E1A}"/>
                </a:ext>
              </a:extLst>
            </p:cNvPr>
            <p:cNvSpPr>
              <a:spLocks noChangeShapeType="1"/>
            </p:cNvSpPr>
            <p:nvPr/>
          </p:nvSpPr>
          <p:spPr bwMode="auto">
            <a:xfrm>
              <a:off x="4286"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59">
              <a:extLst>
                <a:ext uri="{FF2B5EF4-FFF2-40B4-BE49-F238E27FC236}">
                  <a16:creationId xmlns:a16="http://schemas.microsoft.com/office/drawing/2014/main" id="{30E736D8-2467-354F-89E1-FD1F19BD0159}"/>
                </a:ext>
              </a:extLst>
            </p:cNvPr>
            <p:cNvSpPr>
              <a:spLocks noChangeShapeType="1"/>
            </p:cNvSpPr>
            <p:nvPr/>
          </p:nvSpPr>
          <p:spPr bwMode="auto">
            <a:xfrm>
              <a:off x="4286"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60">
              <a:extLst>
                <a:ext uri="{FF2B5EF4-FFF2-40B4-BE49-F238E27FC236}">
                  <a16:creationId xmlns:a16="http://schemas.microsoft.com/office/drawing/2014/main" id="{7E16EB2B-C8C6-1C48-832C-E34E33A6936E}"/>
                </a:ext>
              </a:extLst>
            </p:cNvPr>
            <p:cNvSpPr>
              <a:spLocks noChangeShapeType="1"/>
            </p:cNvSpPr>
            <p:nvPr/>
          </p:nvSpPr>
          <p:spPr bwMode="auto">
            <a:xfrm>
              <a:off x="4286"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Text Box 61">
              <a:extLst>
                <a:ext uri="{FF2B5EF4-FFF2-40B4-BE49-F238E27FC236}">
                  <a16:creationId xmlns:a16="http://schemas.microsoft.com/office/drawing/2014/main" id="{AA7522E2-53C6-E943-AEFE-028381A9F63E}"/>
                </a:ext>
              </a:extLst>
            </p:cNvPr>
            <p:cNvSpPr txBox="1">
              <a:spLocks noChangeArrowheads="1"/>
            </p:cNvSpPr>
            <p:nvPr/>
          </p:nvSpPr>
          <p:spPr bwMode="auto">
            <a:xfrm>
              <a:off x="1207" y="2961"/>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v1</a:t>
              </a:r>
            </a:p>
          </p:txBody>
        </p:sp>
        <p:sp>
          <p:nvSpPr>
            <p:cNvPr id="59" name="Text Box 62">
              <a:extLst>
                <a:ext uri="{FF2B5EF4-FFF2-40B4-BE49-F238E27FC236}">
                  <a16:creationId xmlns:a16="http://schemas.microsoft.com/office/drawing/2014/main" id="{EA14296F-DD0E-9241-958D-E791229CA553}"/>
                </a:ext>
              </a:extLst>
            </p:cNvPr>
            <p:cNvSpPr txBox="1">
              <a:spLocks noChangeArrowheads="1"/>
            </p:cNvSpPr>
            <p:nvPr/>
          </p:nvSpPr>
          <p:spPr bwMode="auto">
            <a:xfrm>
              <a:off x="1207" y="3233"/>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v2</a:t>
              </a:r>
            </a:p>
          </p:txBody>
        </p:sp>
        <p:sp>
          <p:nvSpPr>
            <p:cNvPr id="60" name="Text Box 63">
              <a:extLst>
                <a:ext uri="{FF2B5EF4-FFF2-40B4-BE49-F238E27FC236}">
                  <a16:creationId xmlns:a16="http://schemas.microsoft.com/office/drawing/2014/main" id="{71467C4F-CF43-AE41-9459-D6E6112A9B69}"/>
                </a:ext>
              </a:extLst>
            </p:cNvPr>
            <p:cNvSpPr txBox="1">
              <a:spLocks noChangeArrowheads="1"/>
            </p:cNvSpPr>
            <p:nvPr/>
          </p:nvSpPr>
          <p:spPr bwMode="auto">
            <a:xfrm>
              <a:off x="1207" y="3505"/>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v3</a:t>
              </a:r>
            </a:p>
          </p:txBody>
        </p:sp>
        <p:sp>
          <p:nvSpPr>
            <p:cNvPr id="61" name="Text Box 64">
              <a:extLst>
                <a:ext uri="{FF2B5EF4-FFF2-40B4-BE49-F238E27FC236}">
                  <a16:creationId xmlns:a16="http://schemas.microsoft.com/office/drawing/2014/main" id="{B3142561-329D-654F-A919-4308B7431FB5}"/>
                </a:ext>
              </a:extLst>
            </p:cNvPr>
            <p:cNvSpPr txBox="1">
              <a:spLocks noChangeArrowheads="1"/>
            </p:cNvSpPr>
            <p:nvPr/>
          </p:nvSpPr>
          <p:spPr bwMode="auto">
            <a:xfrm>
              <a:off x="1207" y="3777"/>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v4</a:t>
              </a:r>
            </a:p>
          </p:txBody>
        </p:sp>
      </p:grpSp>
    </p:spTree>
    <p:extLst>
      <p:ext uri="{BB962C8B-B14F-4D97-AF65-F5344CB8AC3E}">
        <p14:creationId xmlns:p14="http://schemas.microsoft.com/office/powerpoint/2010/main" val="4235923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70</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75528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71</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81521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72</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052828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73</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948725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74</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2914221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75</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739027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76</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
        <p:nvSpPr>
          <p:cNvPr id="49" name="TextBox 48">
            <a:extLst>
              <a:ext uri="{FF2B5EF4-FFF2-40B4-BE49-F238E27FC236}">
                <a16:creationId xmlns:a16="http://schemas.microsoft.com/office/drawing/2014/main" id="{B40295AC-40EF-E741-B215-0A5E787AFEBF}"/>
              </a:ext>
            </a:extLst>
          </p:cNvPr>
          <p:cNvSpPr txBox="1"/>
          <p:nvPr/>
        </p:nvSpPr>
        <p:spPr>
          <a:xfrm>
            <a:off x="2487521" y="4800533"/>
            <a:ext cx="301686" cy="369332"/>
          </a:xfrm>
          <a:prstGeom prst="rect">
            <a:avLst/>
          </a:prstGeom>
          <a:noFill/>
        </p:spPr>
        <p:txBody>
          <a:bodyPr wrap="none" rtlCol="0">
            <a:spAutoFit/>
          </a:bodyPr>
          <a:lstStyle/>
          <a:p>
            <a:r>
              <a:rPr lang="en-US" dirty="0"/>
              <a:t>7</a:t>
            </a:r>
          </a:p>
        </p:txBody>
      </p:sp>
      <p:sp>
        <p:nvSpPr>
          <p:cNvPr id="50" name="TextBox 49">
            <a:extLst>
              <a:ext uri="{FF2B5EF4-FFF2-40B4-BE49-F238E27FC236}">
                <a16:creationId xmlns:a16="http://schemas.microsoft.com/office/drawing/2014/main" id="{D55C5584-2956-4244-8994-EA9D5C7299E7}"/>
              </a:ext>
            </a:extLst>
          </p:cNvPr>
          <p:cNvSpPr txBox="1"/>
          <p:nvPr/>
        </p:nvSpPr>
        <p:spPr>
          <a:xfrm>
            <a:off x="3660369" y="3686514"/>
            <a:ext cx="301686" cy="369332"/>
          </a:xfrm>
          <a:prstGeom prst="rect">
            <a:avLst/>
          </a:prstGeom>
          <a:noFill/>
        </p:spPr>
        <p:txBody>
          <a:bodyPr wrap="none" rtlCol="0">
            <a:spAutoFit/>
          </a:bodyPr>
          <a:lstStyle/>
          <a:p>
            <a:r>
              <a:rPr lang="en-US" dirty="0"/>
              <a:t>7</a:t>
            </a:r>
          </a:p>
        </p:txBody>
      </p:sp>
      <p:sp>
        <p:nvSpPr>
          <p:cNvPr id="51" name="TextBox 50">
            <a:extLst>
              <a:ext uri="{FF2B5EF4-FFF2-40B4-BE49-F238E27FC236}">
                <a16:creationId xmlns:a16="http://schemas.microsoft.com/office/drawing/2014/main" id="{B7576E1E-BF25-B346-858D-DDE58A1657BC}"/>
              </a:ext>
            </a:extLst>
          </p:cNvPr>
          <p:cNvSpPr txBox="1"/>
          <p:nvPr/>
        </p:nvSpPr>
        <p:spPr>
          <a:xfrm>
            <a:off x="3202357" y="4159917"/>
            <a:ext cx="30168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4274600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BA45F5-1A66-DD45-88A3-C6F31829B821}"/>
              </a:ext>
            </a:extLst>
          </p:cNvPr>
          <p:cNvSpPr>
            <a:spLocks noGrp="1"/>
          </p:cNvSpPr>
          <p:nvPr>
            <p:ph type="sldNum" sz="quarter" idx="12"/>
          </p:nvPr>
        </p:nvSpPr>
        <p:spPr/>
        <p:txBody>
          <a:bodyPr/>
          <a:lstStyle/>
          <a:p>
            <a:fld id="{4E77BC79-9480-1042-96E1-82B94DA0811E}" type="slidenum">
              <a:rPr lang="en-US" smtClean="0"/>
              <a:t>77</a:t>
            </a:fld>
            <a:endParaRPr lang="en-US"/>
          </a:p>
        </p:txBody>
      </p:sp>
      <p:sp>
        <p:nvSpPr>
          <p:cNvPr id="3" name="Title 2">
            <a:extLst>
              <a:ext uri="{FF2B5EF4-FFF2-40B4-BE49-F238E27FC236}">
                <a16:creationId xmlns:a16="http://schemas.microsoft.com/office/drawing/2014/main" id="{B117C994-965B-8645-BCB1-D0651E8B66E4}"/>
              </a:ext>
            </a:extLst>
          </p:cNvPr>
          <p:cNvSpPr>
            <a:spLocks noGrp="1"/>
          </p:cNvSpPr>
          <p:nvPr>
            <p:ph type="title"/>
          </p:nvPr>
        </p:nvSpPr>
        <p:spPr/>
        <p:txBody>
          <a:bodyPr/>
          <a:lstStyle/>
          <a:p>
            <a:r>
              <a:rPr lang="en-US" dirty="0"/>
              <a:t>Maze Router Step 2: </a:t>
            </a:r>
            <a:r>
              <a:rPr lang="en-US" dirty="0" err="1"/>
              <a:t>Backtrace</a:t>
            </a:r>
            <a:endParaRPr lang="en-US" dirty="0"/>
          </a:p>
        </p:txBody>
      </p:sp>
      <p:sp>
        <p:nvSpPr>
          <p:cNvPr id="5" name="Rectangle 4">
            <a:extLst>
              <a:ext uri="{FF2B5EF4-FFF2-40B4-BE49-F238E27FC236}">
                <a16:creationId xmlns:a16="http://schemas.microsoft.com/office/drawing/2014/main" id="{40D994EB-BF10-A44D-8AC8-03DFB2720FA8}"/>
              </a:ext>
            </a:extLst>
          </p:cNvPr>
          <p:cNvSpPr/>
          <p:nvPr/>
        </p:nvSpPr>
        <p:spPr>
          <a:xfrm>
            <a:off x="1207351" y="2429410"/>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8E0456BA-4107-E049-B0CA-1A50A59AA968}"/>
              </a:ext>
            </a:extLst>
          </p:cNvPr>
          <p:cNvSpPr/>
          <p:nvPr/>
        </p:nvSpPr>
        <p:spPr>
          <a:xfrm>
            <a:off x="1207351" y="4098470"/>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4">
            <a:extLst>
              <a:ext uri="{FF2B5EF4-FFF2-40B4-BE49-F238E27FC236}">
                <a16:creationId xmlns:a16="http://schemas.microsoft.com/office/drawing/2014/main" id="{EDA2E79E-FE51-C64B-A9C4-F2243B841A51}"/>
              </a:ext>
            </a:extLst>
          </p:cNvPr>
          <p:cNvSpPr txBox="1">
            <a:spLocks noChangeArrowheads="1"/>
          </p:cNvSpPr>
          <p:nvPr/>
        </p:nvSpPr>
        <p:spPr>
          <a:xfrm>
            <a:off x="4438650" y="1852670"/>
            <a:ext cx="4165600" cy="3590925"/>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Backtrace</a:t>
            </a:r>
          </a:p>
          <a:p>
            <a:pPr lvl="1"/>
            <a:r>
              <a:rPr lang="en-US"/>
              <a:t>Select a shortest-path (</a:t>
            </a:r>
            <a:r>
              <a:rPr lang="en-US" b="1">
                <a:solidFill>
                  <a:srgbClr val="800000"/>
                </a:solidFill>
              </a:rPr>
              <a:t>any</a:t>
            </a:r>
            <a:r>
              <a:rPr lang="en-US">
                <a:solidFill>
                  <a:srgbClr val="800000"/>
                </a:solidFill>
              </a:rPr>
              <a:t> </a:t>
            </a:r>
            <a:r>
              <a:rPr lang="en-US"/>
              <a:t>shortest-path) from target back to source</a:t>
            </a:r>
          </a:p>
          <a:p>
            <a:pPr lvl="1"/>
            <a:r>
              <a:rPr lang="en-US"/>
              <a:t>Mark its cells so they cannot be used again – mark them as </a:t>
            </a:r>
            <a:r>
              <a:rPr lang="en-US" b="1">
                <a:solidFill>
                  <a:srgbClr val="800000"/>
                </a:solidFill>
              </a:rPr>
              <a:t>obstacles</a:t>
            </a:r>
            <a:r>
              <a:rPr lang="en-US">
                <a:solidFill>
                  <a:srgbClr val="800000"/>
                </a:solidFill>
              </a:rPr>
              <a:t> </a:t>
            </a:r>
            <a:r>
              <a:rPr lang="en-US"/>
              <a:t>for later wires we want to route</a:t>
            </a:r>
          </a:p>
          <a:p>
            <a:pPr lvl="1"/>
            <a:r>
              <a:rPr lang="en-US"/>
              <a:t>Since there are many paths back, optimization information can be used to select the best one</a:t>
            </a:r>
          </a:p>
          <a:p>
            <a:pPr lvl="1"/>
            <a:r>
              <a:rPr lang="en-US"/>
              <a:t>Here, just follow the pathlengths in the cells </a:t>
            </a:r>
            <a:r>
              <a:rPr lang="en-US" b="1">
                <a:solidFill>
                  <a:srgbClr val="800000"/>
                </a:solidFill>
              </a:rPr>
              <a:t>in descending order</a:t>
            </a:r>
            <a:endParaRPr lang="en-US" b="1" dirty="0">
              <a:solidFill>
                <a:srgbClr val="800000"/>
              </a:solidFill>
            </a:endParaRPr>
          </a:p>
        </p:txBody>
      </p:sp>
      <p:grpSp>
        <p:nvGrpSpPr>
          <p:cNvPr id="8" name="Group 15">
            <a:extLst>
              <a:ext uri="{FF2B5EF4-FFF2-40B4-BE49-F238E27FC236}">
                <a16:creationId xmlns:a16="http://schemas.microsoft.com/office/drawing/2014/main" id="{97ECF982-4C01-1B4D-A528-65B2649AC531}"/>
              </a:ext>
            </a:extLst>
          </p:cNvPr>
          <p:cNvGrpSpPr>
            <a:grpSpLocks/>
          </p:cNvGrpSpPr>
          <p:nvPr/>
        </p:nvGrpSpPr>
        <p:grpSpPr bwMode="auto">
          <a:xfrm>
            <a:off x="628650" y="1890770"/>
            <a:ext cx="3556000" cy="3309938"/>
            <a:chOff x="448" y="888"/>
            <a:chExt cx="2240" cy="2780"/>
          </a:xfrm>
        </p:grpSpPr>
        <p:sp>
          <p:nvSpPr>
            <p:cNvPr id="9" name="Rectangle 4">
              <a:extLst>
                <a:ext uri="{FF2B5EF4-FFF2-40B4-BE49-F238E27FC236}">
                  <a16:creationId xmlns:a16="http://schemas.microsoft.com/office/drawing/2014/main" id="{ABDB741E-032F-024B-9DA0-AC0665DE211B}"/>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69CE0182-6570-034E-AAA2-A4A1ACC68191}"/>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6D564D5-DD32-BE47-B8DF-985B817129BA}"/>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2522554F-9B0D-534D-ABC8-A69B065B14C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BEB88DBE-61AD-9F4C-8568-F1E3A455CC7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009C2662-2118-6147-A6CC-50A6751FD6C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36E71736-958C-5D46-922D-61FCBBF59FD4}"/>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D89A3FFB-5E57-F64C-82A9-F3A95F008140}"/>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AF2D085-FD5D-534F-8B9F-E97B637F6E48}"/>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ABDC9236-2414-194E-BC55-5D979CE4C7ED}"/>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6D12E683-DA35-E442-B8DA-DD6981CD1D3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D4EB8030-5BAD-164B-A4DB-840475BF1AA4}"/>
              </a:ext>
            </a:extLst>
          </p:cNvPr>
          <p:cNvSpPr>
            <a:spLocks noChangeArrowheads="1"/>
          </p:cNvSpPr>
          <p:nvPr/>
        </p:nvSpPr>
        <p:spPr bwMode="auto">
          <a:xfrm>
            <a:off x="1153587" y="249479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97702E40-80DF-C64B-A1F9-F7FE2078229B}"/>
              </a:ext>
            </a:extLst>
          </p:cNvPr>
          <p:cNvSpPr>
            <a:spLocks noChangeArrowheads="1"/>
          </p:cNvSpPr>
          <p:nvPr/>
        </p:nvSpPr>
        <p:spPr bwMode="auto">
          <a:xfrm>
            <a:off x="2894683" y="419402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TextBox 21">
            <a:extLst>
              <a:ext uri="{FF2B5EF4-FFF2-40B4-BE49-F238E27FC236}">
                <a16:creationId xmlns:a16="http://schemas.microsoft.com/office/drawing/2014/main" id="{29383B9B-47C0-0943-9B80-716B883AC4D7}"/>
              </a:ext>
            </a:extLst>
          </p:cNvPr>
          <p:cNvSpPr txBox="1"/>
          <p:nvPr/>
        </p:nvSpPr>
        <p:spPr>
          <a:xfrm>
            <a:off x="1440064" y="250255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3" name="Group 22">
            <a:extLst>
              <a:ext uri="{FF2B5EF4-FFF2-40B4-BE49-F238E27FC236}">
                <a16:creationId xmlns:a16="http://schemas.microsoft.com/office/drawing/2014/main" id="{365D6850-6220-FF42-8B02-4EF721EC558C}"/>
              </a:ext>
            </a:extLst>
          </p:cNvPr>
          <p:cNvGrpSpPr/>
          <p:nvPr/>
        </p:nvGrpSpPr>
        <p:grpSpPr>
          <a:xfrm>
            <a:off x="766939" y="1976692"/>
            <a:ext cx="1430598" cy="1444950"/>
            <a:chOff x="849489" y="1143197"/>
            <a:chExt cx="1430598" cy="1444950"/>
          </a:xfrm>
        </p:grpSpPr>
        <p:sp>
          <p:nvSpPr>
            <p:cNvPr id="24" name="TextBox 23">
              <a:extLst>
                <a:ext uri="{FF2B5EF4-FFF2-40B4-BE49-F238E27FC236}">
                  <a16:creationId xmlns:a16="http://schemas.microsoft.com/office/drawing/2014/main" id="{C08E8FD3-5082-C645-88D2-3AA8B3A0720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5" name="TextBox 24">
              <a:extLst>
                <a:ext uri="{FF2B5EF4-FFF2-40B4-BE49-F238E27FC236}">
                  <a16:creationId xmlns:a16="http://schemas.microsoft.com/office/drawing/2014/main" id="{A37AE118-5996-CE4C-AB56-19AA5DB1CFB2}"/>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BA3D3358-7863-C74D-852E-2A7E5DF9DE6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BAFAD7AC-6649-074D-BF98-BBDAC308ED60}"/>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8" name="Group 27">
            <a:extLst>
              <a:ext uri="{FF2B5EF4-FFF2-40B4-BE49-F238E27FC236}">
                <a16:creationId xmlns:a16="http://schemas.microsoft.com/office/drawing/2014/main" id="{D7591AD4-73C2-1541-AA90-2A3790154DEA}"/>
              </a:ext>
            </a:extLst>
          </p:cNvPr>
          <p:cNvGrpSpPr/>
          <p:nvPr/>
        </p:nvGrpSpPr>
        <p:grpSpPr>
          <a:xfrm>
            <a:off x="743834" y="1971817"/>
            <a:ext cx="2030058" cy="2032826"/>
            <a:chOff x="826384" y="1138322"/>
            <a:chExt cx="2030058" cy="2032826"/>
          </a:xfrm>
        </p:grpSpPr>
        <p:sp>
          <p:nvSpPr>
            <p:cNvPr id="29" name="TextBox 28">
              <a:extLst>
                <a:ext uri="{FF2B5EF4-FFF2-40B4-BE49-F238E27FC236}">
                  <a16:creationId xmlns:a16="http://schemas.microsoft.com/office/drawing/2014/main" id="{091F9481-B245-0446-AE20-8C239D3FF9EF}"/>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0" name="TextBox 29">
              <a:extLst>
                <a:ext uri="{FF2B5EF4-FFF2-40B4-BE49-F238E27FC236}">
                  <a16:creationId xmlns:a16="http://schemas.microsoft.com/office/drawing/2014/main" id="{EFA45448-F4A4-3F47-8B7A-9D0661348B2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3659332F-3E86-5746-8097-42DBE1941DC7}"/>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867D9487-8C42-A34F-B113-51E6B2EC6B3F}"/>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9A24F329-EC4E-4D4B-BB04-37A507E2DF46}"/>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2F822C4D-3258-1E41-95A2-BC96A90244D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5" name="Group 34">
            <a:extLst>
              <a:ext uri="{FF2B5EF4-FFF2-40B4-BE49-F238E27FC236}">
                <a16:creationId xmlns:a16="http://schemas.microsoft.com/office/drawing/2014/main" id="{54BAA478-8C38-7B4D-91E9-21B6CAE7DE95}"/>
              </a:ext>
            </a:extLst>
          </p:cNvPr>
          <p:cNvGrpSpPr/>
          <p:nvPr/>
        </p:nvGrpSpPr>
        <p:grpSpPr>
          <a:xfrm>
            <a:off x="721781" y="1959600"/>
            <a:ext cx="2609046" cy="2574846"/>
            <a:chOff x="804331" y="1126105"/>
            <a:chExt cx="2609046" cy="2574846"/>
          </a:xfrm>
        </p:grpSpPr>
        <p:sp>
          <p:nvSpPr>
            <p:cNvPr id="36" name="TextBox 35">
              <a:extLst>
                <a:ext uri="{FF2B5EF4-FFF2-40B4-BE49-F238E27FC236}">
                  <a16:creationId xmlns:a16="http://schemas.microsoft.com/office/drawing/2014/main" id="{1656C229-2322-6D46-869B-55E3CF181E66}"/>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7" name="TextBox 36">
              <a:extLst>
                <a:ext uri="{FF2B5EF4-FFF2-40B4-BE49-F238E27FC236}">
                  <a16:creationId xmlns:a16="http://schemas.microsoft.com/office/drawing/2014/main" id="{2E57036A-DEB8-8540-AF0D-C3149CDF61AC}"/>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465814F7-786D-8C49-92AD-C5A444A71C52}"/>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D34E5C5D-E914-934C-A0CD-83EB20954964}"/>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F7B508BC-CE8D-6241-A8B4-12D12D82FCD2}"/>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56236C1F-FDD4-1B44-98BC-3D20311EA066}"/>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2" name="Group 41">
            <a:extLst>
              <a:ext uri="{FF2B5EF4-FFF2-40B4-BE49-F238E27FC236}">
                <a16:creationId xmlns:a16="http://schemas.microsoft.com/office/drawing/2014/main" id="{042377FC-7C9E-764E-B91B-DAA03A1425F5}"/>
              </a:ext>
            </a:extLst>
          </p:cNvPr>
          <p:cNvGrpSpPr/>
          <p:nvPr/>
        </p:nvGrpSpPr>
        <p:grpSpPr>
          <a:xfrm>
            <a:off x="741202" y="1952951"/>
            <a:ext cx="3221278" cy="3139524"/>
            <a:chOff x="823752" y="1119456"/>
            <a:chExt cx="3221278" cy="3139524"/>
          </a:xfrm>
        </p:grpSpPr>
        <p:sp>
          <p:nvSpPr>
            <p:cNvPr id="43" name="TextBox 42">
              <a:extLst>
                <a:ext uri="{FF2B5EF4-FFF2-40B4-BE49-F238E27FC236}">
                  <a16:creationId xmlns:a16="http://schemas.microsoft.com/office/drawing/2014/main" id="{D1D73823-4F17-E845-877B-6D8458D6DBA5}"/>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4" name="TextBox 43">
              <a:extLst>
                <a:ext uri="{FF2B5EF4-FFF2-40B4-BE49-F238E27FC236}">
                  <a16:creationId xmlns:a16="http://schemas.microsoft.com/office/drawing/2014/main" id="{E0C2CB10-F00B-C447-B987-FDAD5EEC8E46}"/>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79282E4C-C635-DD49-94AE-E4199F953927}"/>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73F741E2-929A-A84D-9486-1F431B0491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A469B398-D4C4-EB4E-8B7C-6B033A28AE3B}"/>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C4B87CF4-7B52-3945-8921-C7F6E1841A6B}"/>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8E0A746D-CFD9-EB42-87EF-A400F80F2327}"/>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50" name="TextBox 49">
            <a:extLst>
              <a:ext uri="{FF2B5EF4-FFF2-40B4-BE49-F238E27FC236}">
                <a16:creationId xmlns:a16="http://schemas.microsoft.com/office/drawing/2014/main" id="{FACD1D55-6B5D-CF4C-82B7-295A8CB9CF98}"/>
              </a:ext>
            </a:extLst>
          </p:cNvPr>
          <p:cNvSpPr txBox="1"/>
          <p:nvPr/>
        </p:nvSpPr>
        <p:spPr>
          <a:xfrm>
            <a:off x="3649962" y="195960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1" name="TextBox 50">
            <a:extLst>
              <a:ext uri="{FF2B5EF4-FFF2-40B4-BE49-F238E27FC236}">
                <a16:creationId xmlns:a16="http://schemas.microsoft.com/office/drawing/2014/main" id="{C16D47BF-8F54-DA45-A84C-C1C57889B354}"/>
              </a:ext>
            </a:extLst>
          </p:cNvPr>
          <p:cNvSpPr txBox="1"/>
          <p:nvPr/>
        </p:nvSpPr>
        <p:spPr>
          <a:xfrm>
            <a:off x="3642787" y="3056250"/>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2" name="TextBox 51">
            <a:extLst>
              <a:ext uri="{FF2B5EF4-FFF2-40B4-BE49-F238E27FC236}">
                <a16:creationId xmlns:a16="http://schemas.microsoft.com/office/drawing/2014/main" id="{B934C066-74CD-5042-A7CB-31B26FB1F69A}"/>
              </a:ext>
            </a:extLst>
          </p:cNvPr>
          <p:cNvSpPr txBox="1"/>
          <p:nvPr/>
        </p:nvSpPr>
        <p:spPr>
          <a:xfrm>
            <a:off x="3043853" y="362757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3" name="TextBox 52">
            <a:extLst>
              <a:ext uri="{FF2B5EF4-FFF2-40B4-BE49-F238E27FC236}">
                <a16:creationId xmlns:a16="http://schemas.microsoft.com/office/drawing/2014/main" id="{0EF3699A-6F78-EE46-B75E-1F3D58F0D8C0}"/>
              </a:ext>
            </a:extLst>
          </p:cNvPr>
          <p:cNvSpPr txBox="1"/>
          <p:nvPr/>
        </p:nvSpPr>
        <p:spPr>
          <a:xfrm>
            <a:off x="2491461" y="417895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4" name="TextBox 53">
            <a:extLst>
              <a:ext uri="{FF2B5EF4-FFF2-40B4-BE49-F238E27FC236}">
                <a16:creationId xmlns:a16="http://schemas.microsoft.com/office/drawing/2014/main" id="{8284F00D-AB7A-7643-AC39-0F2429CF3BA3}"/>
              </a:ext>
            </a:extLst>
          </p:cNvPr>
          <p:cNvSpPr txBox="1"/>
          <p:nvPr/>
        </p:nvSpPr>
        <p:spPr>
          <a:xfrm>
            <a:off x="1879229" y="4723685"/>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5" name="TextBox 54">
            <a:extLst>
              <a:ext uri="{FF2B5EF4-FFF2-40B4-BE49-F238E27FC236}">
                <a16:creationId xmlns:a16="http://schemas.microsoft.com/office/drawing/2014/main" id="{9DFD4FAC-7B18-D045-8092-A7576F320FE2}"/>
              </a:ext>
            </a:extLst>
          </p:cNvPr>
          <p:cNvSpPr txBox="1"/>
          <p:nvPr/>
        </p:nvSpPr>
        <p:spPr>
          <a:xfrm>
            <a:off x="748378" y="4703194"/>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56" name="Group 55">
            <a:extLst>
              <a:ext uri="{FF2B5EF4-FFF2-40B4-BE49-F238E27FC236}">
                <a16:creationId xmlns:a16="http://schemas.microsoft.com/office/drawing/2014/main" id="{EDE5AA3D-DEBB-0A45-ABB0-F354AD7BAD9A}"/>
              </a:ext>
            </a:extLst>
          </p:cNvPr>
          <p:cNvGrpSpPr/>
          <p:nvPr/>
        </p:nvGrpSpPr>
        <p:grpSpPr>
          <a:xfrm>
            <a:off x="2482707" y="3638709"/>
            <a:ext cx="1463843" cy="1452682"/>
            <a:chOff x="2565257" y="2805214"/>
            <a:chExt cx="1463843" cy="1452682"/>
          </a:xfrm>
        </p:grpSpPr>
        <p:sp>
          <p:nvSpPr>
            <p:cNvPr id="57" name="TextBox 56">
              <a:extLst>
                <a:ext uri="{FF2B5EF4-FFF2-40B4-BE49-F238E27FC236}">
                  <a16:creationId xmlns:a16="http://schemas.microsoft.com/office/drawing/2014/main" id="{08F6209F-FD83-5C4D-B058-9F6CBA564319}"/>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8" name="TextBox 57">
              <a:extLst>
                <a:ext uri="{FF2B5EF4-FFF2-40B4-BE49-F238E27FC236}">
                  <a16:creationId xmlns:a16="http://schemas.microsoft.com/office/drawing/2014/main" id="{EAC27933-2893-DC42-85C7-C3F954CAC88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9" name="TextBox 58">
              <a:extLst>
                <a:ext uri="{FF2B5EF4-FFF2-40B4-BE49-F238E27FC236}">
                  <a16:creationId xmlns:a16="http://schemas.microsoft.com/office/drawing/2014/main" id="{3F56B531-C80C-184F-B699-F9F01984F13E}"/>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1363969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EACB1-5D36-F24A-9C53-AE83C6D156CC}"/>
              </a:ext>
            </a:extLst>
          </p:cNvPr>
          <p:cNvSpPr>
            <a:spLocks noGrp="1"/>
          </p:cNvSpPr>
          <p:nvPr>
            <p:ph type="sldNum" sz="quarter" idx="12"/>
          </p:nvPr>
        </p:nvSpPr>
        <p:spPr/>
        <p:txBody>
          <a:bodyPr/>
          <a:lstStyle/>
          <a:p>
            <a:fld id="{4E77BC79-9480-1042-96E1-82B94DA0811E}" type="slidenum">
              <a:rPr lang="en-US" smtClean="0"/>
              <a:t>78</a:t>
            </a:fld>
            <a:endParaRPr lang="en-US"/>
          </a:p>
        </p:txBody>
      </p:sp>
      <p:sp>
        <p:nvSpPr>
          <p:cNvPr id="3" name="Title 2">
            <a:extLst>
              <a:ext uri="{FF2B5EF4-FFF2-40B4-BE49-F238E27FC236}">
                <a16:creationId xmlns:a16="http://schemas.microsoft.com/office/drawing/2014/main" id="{7F32A492-807E-1D4B-9243-C0257B80D6DD}"/>
              </a:ext>
            </a:extLst>
          </p:cNvPr>
          <p:cNvSpPr>
            <a:spLocks noGrp="1"/>
          </p:cNvSpPr>
          <p:nvPr>
            <p:ph type="title"/>
          </p:nvPr>
        </p:nvSpPr>
        <p:spPr/>
        <p:txBody>
          <a:bodyPr/>
          <a:lstStyle/>
          <a:p>
            <a:r>
              <a:rPr lang="en-US" dirty="0"/>
              <a:t>Maze Router Step 3: Clean-up</a:t>
            </a:r>
          </a:p>
        </p:txBody>
      </p:sp>
      <p:sp>
        <p:nvSpPr>
          <p:cNvPr id="5" name="Rectangle 3">
            <a:extLst>
              <a:ext uri="{FF2B5EF4-FFF2-40B4-BE49-F238E27FC236}">
                <a16:creationId xmlns:a16="http://schemas.microsoft.com/office/drawing/2014/main" id="{A280C0F6-4E31-D04E-9585-A2DAE7FACC0C}"/>
              </a:ext>
            </a:extLst>
          </p:cNvPr>
          <p:cNvSpPr txBox="1">
            <a:spLocks noChangeArrowheads="1"/>
          </p:cNvSpPr>
          <p:nvPr/>
        </p:nvSpPr>
        <p:spPr>
          <a:xfrm>
            <a:off x="4425951" y="1846391"/>
            <a:ext cx="4321175" cy="38135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Clean-up </a:t>
            </a:r>
          </a:p>
          <a:p>
            <a:pPr lvl="1"/>
            <a:r>
              <a:rPr lang="en-US"/>
              <a:t>Clean up the grid for the next net, leaving the</a:t>
            </a:r>
            <a:r>
              <a:rPr lang="en-US">
                <a:solidFill>
                  <a:srgbClr val="800000"/>
                </a:solidFill>
              </a:rPr>
              <a:t> </a:t>
            </a:r>
            <a:r>
              <a:rPr lang="en-US" b="1">
                <a:solidFill>
                  <a:srgbClr val="800000"/>
                </a:solidFill>
              </a:rPr>
              <a:t>S</a:t>
            </a:r>
            <a:r>
              <a:rPr lang="en-US"/>
              <a:t> to </a:t>
            </a:r>
            <a:r>
              <a:rPr lang="en-US" b="1">
                <a:solidFill>
                  <a:srgbClr val="800000"/>
                </a:solidFill>
              </a:rPr>
              <a:t>T</a:t>
            </a:r>
            <a:r>
              <a:rPr lang="en-US"/>
              <a:t> path as an </a:t>
            </a:r>
            <a:r>
              <a:rPr lang="en-US" b="1">
                <a:solidFill>
                  <a:srgbClr val="800000"/>
                </a:solidFill>
              </a:rPr>
              <a:t>obstacle</a:t>
            </a:r>
            <a:endParaRPr lang="en-US"/>
          </a:p>
          <a:p>
            <a:pPr lvl="1"/>
            <a:r>
              <a:rPr lang="en-US"/>
              <a:t>Now, ready to route the next net with the obstacles from the previously routed net in place in the grid</a:t>
            </a:r>
            <a:endParaRPr lang="en-US" dirty="0"/>
          </a:p>
        </p:txBody>
      </p:sp>
      <p:sp>
        <p:nvSpPr>
          <p:cNvPr id="6" name="Rectangle 5">
            <a:extLst>
              <a:ext uri="{FF2B5EF4-FFF2-40B4-BE49-F238E27FC236}">
                <a16:creationId xmlns:a16="http://schemas.microsoft.com/office/drawing/2014/main" id="{99CA8690-EC33-F04F-8F5F-B29CFAEE9E66}"/>
              </a:ext>
            </a:extLst>
          </p:cNvPr>
          <p:cNvSpPr/>
          <p:nvPr/>
        </p:nvSpPr>
        <p:spPr>
          <a:xfrm>
            <a:off x="1207351" y="237550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3D930D0D-B05A-874E-BDC1-8EAFFF3D9754}"/>
              </a:ext>
            </a:extLst>
          </p:cNvPr>
          <p:cNvSpPr/>
          <p:nvPr/>
        </p:nvSpPr>
        <p:spPr>
          <a:xfrm>
            <a:off x="1207351" y="404456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8" name="Group 15">
            <a:extLst>
              <a:ext uri="{FF2B5EF4-FFF2-40B4-BE49-F238E27FC236}">
                <a16:creationId xmlns:a16="http://schemas.microsoft.com/office/drawing/2014/main" id="{62A6A47B-4A34-D642-BACE-7864EECC6ED2}"/>
              </a:ext>
            </a:extLst>
          </p:cNvPr>
          <p:cNvGrpSpPr>
            <a:grpSpLocks/>
          </p:cNvGrpSpPr>
          <p:nvPr/>
        </p:nvGrpSpPr>
        <p:grpSpPr bwMode="auto">
          <a:xfrm>
            <a:off x="628650" y="1836865"/>
            <a:ext cx="3556000" cy="3309938"/>
            <a:chOff x="448" y="888"/>
            <a:chExt cx="2240" cy="2780"/>
          </a:xfrm>
        </p:grpSpPr>
        <p:sp>
          <p:nvSpPr>
            <p:cNvPr id="9" name="Rectangle 4">
              <a:extLst>
                <a:ext uri="{FF2B5EF4-FFF2-40B4-BE49-F238E27FC236}">
                  <a16:creationId xmlns:a16="http://schemas.microsoft.com/office/drawing/2014/main" id="{4FF7286A-FCB8-F342-BDE9-1B223BD24FB3}"/>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5EAA6C0C-B07A-1F45-BDCD-ED416B030B3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436340D-3F28-DC44-8039-D31D870924E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E98EA933-62F2-DF4B-A4A8-24272C956F3B}"/>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AC659598-E4F7-E140-9D33-12B40D301E90}"/>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38827965-2920-BD45-AFDB-C0652E0B82E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ABAE66BA-4334-BE4F-94D7-7CE71533D23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F63B4896-6635-964C-AB9A-85E776A9462A}"/>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DA1E5A2-74B1-DE44-8703-95550B77585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43375BC8-B631-E040-9A94-A9CDD79145F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0129EEFD-B4B1-F74F-8ADF-E1B3F9E9CCD2}"/>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78F98BFD-8A8F-8845-B2A3-F3E3B3BDB703}"/>
              </a:ext>
            </a:extLst>
          </p:cNvPr>
          <p:cNvSpPr>
            <a:spLocks noChangeArrowheads="1"/>
          </p:cNvSpPr>
          <p:nvPr/>
        </p:nvSpPr>
        <p:spPr bwMode="auto">
          <a:xfrm>
            <a:off x="1153587" y="244089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D4EF1276-E43C-F541-944A-118FA07A5170}"/>
              </a:ext>
            </a:extLst>
          </p:cNvPr>
          <p:cNvSpPr>
            <a:spLocks noChangeArrowheads="1"/>
          </p:cNvSpPr>
          <p:nvPr/>
        </p:nvSpPr>
        <p:spPr bwMode="auto">
          <a:xfrm>
            <a:off x="2894683" y="414011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2" name="Group 21">
            <a:extLst>
              <a:ext uri="{FF2B5EF4-FFF2-40B4-BE49-F238E27FC236}">
                <a16:creationId xmlns:a16="http://schemas.microsoft.com/office/drawing/2014/main" id="{3C70B561-D927-7143-B468-C7B8502D25BC}"/>
              </a:ext>
            </a:extLst>
          </p:cNvPr>
          <p:cNvGrpSpPr/>
          <p:nvPr/>
        </p:nvGrpSpPr>
        <p:grpSpPr>
          <a:xfrm>
            <a:off x="1213474" y="2374963"/>
            <a:ext cx="2287246" cy="2220439"/>
            <a:chOff x="1442301" y="1748315"/>
            <a:chExt cx="2287246" cy="2220439"/>
          </a:xfrm>
          <a:solidFill>
            <a:srgbClr val="000000"/>
          </a:solidFill>
        </p:grpSpPr>
        <p:sp>
          <p:nvSpPr>
            <p:cNvPr id="23" name="Rectangle 22">
              <a:extLst>
                <a:ext uri="{FF2B5EF4-FFF2-40B4-BE49-F238E27FC236}">
                  <a16:creationId xmlns:a16="http://schemas.microsoft.com/office/drawing/2014/main" id="{32C9000A-D54A-464A-97D1-CC7DDF0B0B79}"/>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4" name="Rectangle 23">
              <a:extLst>
                <a:ext uri="{FF2B5EF4-FFF2-40B4-BE49-F238E27FC236}">
                  <a16:creationId xmlns:a16="http://schemas.microsoft.com/office/drawing/2014/main" id="{422804A3-5F14-A942-8C60-D03E94EE6BC9}"/>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Tree>
    <p:extLst>
      <p:ext uri="{BB962C8B-B14F-4D97-AF65-F5344CB8AC3E}">
        <p14:creationId xmlns:p14="http://schemas.microsoft.com/office/powerpoint/2010/main" val="1944857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031DC-DCA9-F143-A37C-01F25EEF2DEB}"/>
              </a:ext>
            </a:extLst>
          </p:cNvPr>
          <p:cNvSpPr>
            <a:spLocks noGrp="1"/>
          </p:cNvSpPr>
          <p:nvPr>
            <p:ph type="sldNum" sz="quarter" idx="12"/>
          </p:nvPr>
        </p:nvSpPr>
        <p:spPr/>
        <p:txBody>
          <a:bodyPr/>
          <a:lstStyle/>
          <a:p>
            <a:fld id="{4E77BC79-9480-1042-96E1-82B94DA0811E}" type="slidenum">
              <a:rPr lang="en-US" smtClean="0"/>
              <a:t>79</a:t>
            </a:fld>
            <a:endParaRPr lang="en-US"/>
          </a:p>
        </p:txBody>
      </p:sp>
      <p:sp>
        <p:nvSpPr>
          <p:cNvPr id="3" name="Title 2">
            <a:extLst>
              <a:ext uri="{FF2B5EF4-FFF2-40B4-BE49-F238E27FC236}">
                <a16:creationId xmlns:a16="http://schemas.microsoft.com/office/drawing/2014/main" id="{2CB700E8-C59F-BE40-BAF1-74F80D5CECF0}"/>
              </a:ext>
            </a:extLst>
          </p:cNvPr>
          <p:cNvSpPr>
            <a:spLocks noGrp="1"/>
          </p:cNvSpPr>
          <p:nvPr>
            <p:ph type="title"/>
          </p:nvPr>
        </p:nvSpPr>
        <p:spPr/>
        <p:txBody>
          <a:bodyPr/>
          <a:lstStyle/>
          <a:p>
            <a:r>
              <a:rPr lang="en-US" dirty="0"/>
              <a:t>Maze Router: Obstacles</a:t>
            </a:r>
          </a:p>
        </p:txBody>
      </p:sp>
      <p:sp>
        <p:nvSpPr>
          <p:cNvPr id="5" name="Rectangle 4">
            <a:extLst>
              <a:ext uri="{FF2B5EF4-FFF2-40B4-BE49-F238E27FC236}">
                <a16:creationId xmlns:a16="http://schemas.microsoft.com/office/drawing/2014/main" id="{20896588-D8EF-9549-8593-9D224D701FDD}"/>
              </a:ext>
            </a:extLst>
          </p:cNvPr>
          <p:cNvSpPr/>
          <p:nvPr/>
        </p:nvSpPr>
        <p:spPr>
          <a:xfrm>
            <a:off x="1207351" y="263208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A922F618-5FFE-AC4D-B79A-8C2B3601D557}"/>
              </a:ext>
            </a:extLst>
          </p:cNvPr>
          <p:cNvSpPr/>
          <p:nvPr/>
        </p:nvSpPr>
        <p:spPr>
          <a:xfrm>
            <a:off x="1207351" y="430114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 name="Group 15">
            <a:extLst>
              <a:ext uri="{FF2B5EF4-FFF2-40B4-BE49-F238E27FC236}">
                <a16:creationId xmlns:a16="http://schemas.microsoft.com/office/drawing/2014/main" id="{13119B5D-07EC-1F46-8961-EF7C15D1FBDE}"/>
              </a:ext>
            </a:extLst>
          </p:cNvPr>
          <p:cNvGrpSpPr>
            <a:grpSpLocks/>
          </p:cNvGrpSpPr>
          <p:nvPr/>
        </p:nvGrpSpPr>
        <p:grpSpPr bwMode="auto">
          <a:xfrm>
            <a:off x="628650" y="2093445"/>
            <a:ext cx="3556000" cy="3309938"/>
            <a:chOff x="448" y="888"/>
            <a:chExt cx="2240" cy="2780"/>
          </a:xfrm>
        </p:grpSpPr>
        <p:sp>
          <p:nvSpPr>
            <p:cNvPr id="8" name="Rectangle 4">
              <a:extLst>
                <a:ext uri="{FF2B5EF4-FFF2-40B4-BE49-F238E27FC236}">
                  <a16:creationId xmlns:a16="http://schemas.microsoft.com/office/drawing/2014/main" id="{B9932E7D-9C5A-0649-BBF7-3EB41DD940FD}"/>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9" name="Line 5">
              <a:extLst>
                <a:ext uri="{FF2B5EF4-FFF2-40B4-BE49-F238E27FC236}">
                  <a16:creationId xmlns:a16="http://schemas.microsoft.com/office/drawing/2014/main" id="{94B7416C-86B6-6C4A-98E9-95CB5F46EEA8}"/>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6">
              <a:extLst>
                <a:ext uri="{FF2B5EF4-FFF2-40B4-BE49-F238E27FC236}">
                  <a16:creationId xmlns:a16="http://schemas.microsoft.com/office/drawing/2014/main" id="{352703C9-F723-1B43-B438-A1D7A27E45E6}"/>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7">
              <a:extLst>
                <a:ext uri="{FF2B5EF4-FFF2-40B4-BE49-F238E27FC236}">
                  <a16:creationId xmlns:a16="http://schemas.microsoft.com/office/drawing/2014/main" id="{96BABB5F-5BA7-1447-B9C2-8616BA52479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8">
              <a:extLst>
                <a:ext uri="{FF2B5EF4-FFF2-40B4-BE49-F238E27FC236}">
                  <a16:creationId xmlns:a16="http://schemas.microsoft.com/office/drawing/2014/main" id="{B6C806BC-A303-F347-9B6F-DCE81DC299C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9">
              <a:extLst>
                <a:ext uri="{FF2B5EF4-FFF2-40B4-BE49-F238E27FC236}">
                  <a16:creationId xmlns:a16="http://schemas.microsoft.com/office/drawing/2014/main" id="{D1DABFEB-E48D-8842-AD87-6CB7EEB82CC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0">
              <a:extLst>
                <a:ext uri="{FF2B5EF4-FFF2-40B4-BE49-F238E27FC236}">
                  <a16:creationId xmlns:a16="http://schemas.microsoft.com/office/drawing/2014/main" id="{833B072E-9AF5-A74F-854F-862081DCC8E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1">
              <a:extLst>
                <a:ext uri="{FF2B5EF4-FFF2-40B4-BE49-F238E27FC236}">
                  <a16:creationId xmlns:a16="http://schemas.microsoft.com/office/drawing/2014/main" id="{E5283902-8371-2041-9D14-A8FF0E912CF5}"/>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2">
              <a:extLst>
                <a:ext uri="{FF2B5EF4-FFF2-40B4-BE49-F238E27FC236}">
                  <a16:creationId xmlns:a16="http://schemas.microsoft.com/office/drawing/2014/main" id="{97CB518F-ACC3-5B4A-8762-D919F185C93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3">
              <a:extLst>
                <a:ext uri="{FF2B5EF4-FFF2-40B4-BE49-F238E27FC236}">
                  <a16:creationId xmlns:a16="http://schemas.microsoft.com/office/drawing/2014/main" id="{CD223F1E-7F24-8543-A97B-C24F5E0110BA}"/>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4">
              <a:extLst>
                <a:ext uri="{FF2B5EF4-FFF2-40B4-BE49-F238E27FC236}">
                  <a16:creationId xmlns:a16="http://schemas.microsoft.com/office/drawing/2014/main" id="{847F9BC1-B7F8-C147-95A4-B06ACB493105}"/>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9" name="Rectangle 16">
            <a:extLst>
              <a:ext uri="{FF2B5EF4-FFF2-40B4-BE49-F238E27FC236}">
                <a16:creationId xmlns:a16="http://schemas.microsoft.com/office/drawing/2014/main" id="{86EB2426-FD87-8445-A3D6-3ACFFF96E977}"/>
              </a:ext>
            </a:extLst>
          </p:cNvPr>
          <p:cNvSpPr>
            <a:spLocks noChangeArrowheads="1"/>
          </p:cNvSpPr>
          <p:nvPr/>
        </p:nvSpPr>
        <p:spPr bwMode="auto">
          <a:xfrm>
            <a:off x="1153587" y="269747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17">
            <a:extLst>
              <a:ext uri="{FF2B5EF4-FFF2-40B4-BE49-F238E27FC236}">
                <a16:creationId xmlns:a16="http://schemas.microsoft.com/office/drawing/2014/main" id="{61C63566-8CFF-6043-A6E9-0075FCC2B1BE}"/>
              </a:ext>
            </a:extLst>
          </p:cNvPr>
          <p:cNvSpPr>
            <a:spLocks noChangeArrowheads="1"/>
          </p:cNvSpPr>
          <p:nvPr/>
        </p:nvSpPr>
        <p:spPr bwMode="auto">
          <a:xfrm>
            <a:off x="2894683" y="439669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1" name="Group 20">
            <a:extLst>
              <a:ext uri="{FF2B5EF4-FFF2-40B4-BE49-F238E27FC236}">
                <a16:creationId xmlns:a16="http://schemas.microsoft.com/office/drawing/2014/main" id="{97C6E3D2-0E12-FD40-94B2-FE0EF74101A8}"/>
              </a:ext>
            </a:extLst>
          </p:cNvPr>
          <p:cNvGrpSpPr/>
          <p:nvPr/>
        </p:nvGrpSpPr>
        <p:grpSpPr>
          <a:xfrm>
            <a:off x="1213474" y="2631543"/>
            <a:ext cx="2287246" cy="2220439"/>
            <a:chOff x="1442301" y="1748315"/>
            <a:chExt cx="2287246" cy="2220439"/>
          </a:xfrm>
          <a:solidFill>
            <a:srgbClr val="000000"/>
          </a:solidFill>
        </p:grpSpPr>
        <p:sp>
          <p:nvSpPr>
            <p:cNvPr id="22" name="Rectangle 21">
              <a:extLst>
                <a:ext uri="{FF2B5EF4-FFF2-40B4-BE49-F238E27FC236}">
                  <a16:creationId xmlns:a16="http://schemas.microsoft.com/office/drawing/2014/main" id="{B6B18C54-31A3-3E4E-8554-861B5CB5C351}"/>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3" name="Rectangle 22">
              <a:extLst>
                <a:ext uri="{FF2B5EF4-FFF2-40B4-BE49-F238E27FC236}">
                  <a16:creationId xmlns:a16="http://schemas.microsoft.com/office/drawing/2014/main" id="{327949AA-09F8-BB46-9B9E-75A44F0756B1}"/>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
        <p:nvSpPr>
          <p:cNvPr id="24" name="Rectangle 16">
            <a:extLst>
              <a:ext uri="{FF2B5EF4-FFF2-40B4-BE49-F238E27FC236}">
                <a16:creationId xmlns:a16="http://schemas.microsoft.com/office/drawing/2014/main" id="{F872EE83-22BE-D840-8559-CD948E50E639}"/>
              </a:ext>
            </a:extLst>
          </p:cNvPr>
          <p:cNvSpPr>
            <a:spLocks noChangeArrowheads="1"/>
          </p:cNvSpPr>
          <p:nvPr/>
        </p:nvSpPr>
        <p:spPr bwMode="auto">
          <a:xfrm>
            <a:off x="2482855" y="3288748"/>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5" name="Rectangle 16">
            <a:extLst>
              <a:ext uri="{FF2B5EF4-FFF2-40B4-BE49-F238E27FC236}">
                <a16:creationId xmlns:a16="http://schemas.microsoft.com/office/drawing/2014/main" id="{E63900B7-1E49-9C46-B125-EEB0691CB9EE}"/>
              </a:ext>
            </a:extLst>
          </p:cNvPr>
          <p:cNvSpPr>
            <a:spLocks noChangeArrowheads="1"/>
          </p:cNvSpPr>
          <p:nvPr/>
        </p:nvSpPr>
        <p:spPr bwMode="auto">
          <a:xfrm>
            <a:off x="1863974" y="4943968"/>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6" name="Rectangle 53">
            <a:extLst>
              <a:ext uri="{FF2B5EF4-FFF2-40B4-BE49-F238E27FC236}">
                <a16:creationId xmlns:a16="http://schemas.microsoft.com/office/drawing/2014/main" id="{3FDD6BA1-95B8-794A-9AC1-CAE747088ABA}"/>
              </a:ext>
            </a:extLst>
          </p:cNvPr>
          <p:cNvSpPr txBox="1">
            <a:spLocks noChangeArrowheads="1"/>
          </p:cNvSpPr>
          <p:nvPr/>
        </p:nvSpPr>
        <p:spPr>
          <a:xfrm>
            <a:off x="4572000" y="2010177"/>
            <a:ext cx="4143375" cy="3823097"/>
          </a:xfrm>
          <a:prstGeom prst="rect">
            <a:avLst/>
          </a:prstGeom>
          <a:noFill/>
          <a:ln/>
        </p:spPr>
        <p:txBody>
          <a:bodyPr vert="horz" lIns="91440" tIns="45720" rIns="91440" bIns="45720" rtlCol="0">
            <a:normAutofit fontScale="92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Also called “Blockages”</a:t>
            </a:r>
          </a:p>
          <a:p>
            <a:pPr lvl="1"/>
            <a:r>
              <a:rPr lang="en-US"/>
              <a:t>Any cell you cannot use for a wire is a an </a:t>
            </a:r>
            <a:r>
              <a:rPr lang="en-US" b="1">
                <a:solidFill>
                  <a:srgbClr val="800000"/>
                </a:solidFill>
              </a:rPr>
              <a:t>obstacle</a:t>
            </a:r>
            <a:r>
              <a:rPr lang="en-US">
                <a:solidFill>
                  <a:srgbClr val="800000"/>
                </a:solidFill>
              </a:rPr>
              <a:t> </a:t>
            </a:r>
            <a:r>
              <a:rPr lang="en-US"/>
              <a:t>or a </a:t>
            </a:r>
            <a:r>
              <a:rPr lang="en-US" b="1">
                <a:solidFill>
                  <a:srgbClr val="800000"/>
                </a:solidFill>
              </a:rPr>
              <a:t>blockage</a:t>
            </a:r>
          </a:p>
          <a:p>
            <a:pPr lvl="1"/>
            <a:r>
              <a:rPr lang="en-US"/>
              <a:t>There may be parts of the routing surface you just cannot use</a:t>
            </a:r>
          </a:p>
          <a:p>
            <a:pPr lvl="1"/>
            <a:r>
              <a:rPr lang="en-US"/>
              <a:t>But most importantly, you </a:t>
            </a:r>
            <a:r>
              <a:rPr lang="en-US" b="1">
                <a:solidFill>
                  <a:srgbClr val="800000"/>
                </a:solidFill>
              </a:rPr>
              <a:t>label each newly routed net as a blockage</a:t>
            </a:r>
            <a:r>
              <a:rPr lang="en-US"/>
              <a:t> </a:t>
            </a:r>
          </a:p>
          <a:p>
            <a:pPr lvl="1"/>
            <a:r>
              <a:rPr lang="en-US"/>
              <a:t>Thus, all future nets must </a:t>
            </a:r>
            <a:r>
              <a:rPr lang="en-US" b="1">
                <a:solidFill>
                  <a:srgbClr val="800000"/>
                </a:solidFill>
              </a:rPr>
              <a:t>route around</a:t>
            </a:r>
            <a:r>
              <a:rPr lang="en-US"/>
              <a:t> this blockage</a:t>
            </a:r>
            <a:endParaRPr lang="en-US" dirty="0"/>
          </a:p>
        </p:txBody>
      </p:sp>
    </p:spTree>
    <p:extLst>
      <p:ext uri="{BB962C8B-B14F-4D97-AF65-F5344CB8AC3E}">
        <p14:creationId xmlns:p14="http://schemas.microsoft.com/office/powerpoint/2010/main" val="238949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5A7A5-2E24-0D46-B2A1-E5A734761AC4}"/>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86DDC66-1679-9249-84F8-EEF8AB290632}"/>
              </a:ext>
            </a:extLst>
          </p:cNvPr>
          <p:cNvSpPr>
            <a:spLocks noGrp="1"/>
          </p:cNvSpPr>
          <p:nvPr>
            <p:ph type="title"/>
          </p:nvPr>
        </p:nvSpPr>
        <p:spPr/>
        <p:txBody>
          <a:bodyPr/>
          <a:lstStyle/>
          <a:p>
            <a:r>
              <a:rPr lang="en-US" dirty="0"/>
              <a:t>Graph Data Structure</a:t>
            </a:r>
          </a:p>
        </p:txBody>
      </p:sp>
      <p:sp>
        <p:nvSpPr>
          <p:cNvPr id="4" name="Content Placeholder 3">
            <a:extLst>
              <a:ext uri="{FF2B5EF4-FFF2-40B4-BE49-F238E27FC236}">
                <a16:creationId xmlns:a16="http://schemas.microsoft.com/office/drawing/2014/main" id="{AFE79912-AE35-8247-B594-6C1874D24100}"/>
              </a:ext>
            </a:extLst>
          </p:cNvPr>
          <p:cNvSpPr>
            <a:spLocks noGrp="1"/>
          </p:cNvSpPr>
          <p:nvPr>
            <p:ph idx="1"/>
          </p:nvPr>
        </p:nvSpPr>
        <p:spPr/>
        <p:txBody>
          <a:bodyPr/>
          <a:lstStyle/>
          <a:p>
            <a:r>
              <a:rPr lang="en-US" dirty="0"/>
              <a:t>Adjacency Matrix</a:t>
            </a:r>
          </a:p>
        </p:txBody>
      </p:sp>
      <p:sp>
        <p:nvSpPr>
          <p:cNvPr id="5" name="Text Box 79">
            <a:extLst>
              <a:ext uri="{FF2B5EF4-FFF2-40B4-BE49-F238E27FC236}">
                <a16:creationId xmlns:a16="http://schemas.microsoft.com/office/drawing/2014/main" id="{9F219B07-6500-FB41-B19E-11805751C17D}"/>
              </a:ext>
            </a:extLst>
          </p:cNvPr>
          <p:cNvSpPr txBox="1">
            <a:spLocks noChangeArrowheads="1"/>
          </p:cNvSpPr>
          <p:nvPr/>
        </p:nvSpPr>
        <p:spPr bwMode="auto">
          <a:xfrm>
            <a:off x="4203702" y="2455318"/>
            <a:ext cx="2503488" cy="3106738"/>
          </a:xfrm>
          <a:prstGeom prst="rect">
            <a:avLst/>
          </a:prstGeom>
          <a:noFill/>
          <a:ln w="9525">
            <a:noFill/>
            <a:miter lim="800000"/>
            <a:headEnd/>
            <a:tailEnd/>
          </a:ln>
          <a:effectLst/>
        </p:spPr>
        <p:txBody>
          <a:bodyPr>
            <a:spAutoFit/>
          </a:bodyPr>
          <a:lstStyle/>
          <a:p>
            <a:pPr marL="342900" indent="-342900"/>
            <a:r>
              <a:rPr lang="en-US" altLang="zh-TW" dirty="0"/>
              <a:t>         </a:t>
            </a:r>
            <a:r>
              <a:rPr lang="en-US" altLang="zh-TW" sz="2400" dirty="0"/>
              <a:t>1   2   3   4</a:t>
            </a:r>
          </a:p>
          <a:p>
            <a:pPr marL="342900" indent="-342900"/>
            <a:r>
              <a:rPr lang="en-US" altLang="zh-TW" sz="2400" dirty="0"/>
              <a:t> </a:t>
            </a:r>
          </a:p>
          <a:p>
            <a:pPr marL="342900" indent="-342900"/>
            <a:r>
              <a:rPr lang="en-US" altLang="zh-TW" sz="2400" dirty="0"/>
              <a:t>1     0   1   1   1 </a:t>
            </a:r>
          </a:p>
          <a:p>
            <a:pPr marL="342900" indent="-342900"/>
            <a:r>
              <a:rPr lang="en-US" altLang="zh-TW" sz="2400" dirty="0"/>
              <a:t>2     1   0   1   1</a:t>
            </a:r>
          </a:p>
          <a:p>
            <a:pPr marL="342900" indent="-342900"/>
            <a:r>
              <a:rPr lang="en-US" altLang="zh-TW" sz="2400" dirty="0"/>
              <a:t>3     1   1   0   1</a:t>
            </a:r>
          </a:p>
          <a:p>
            <a:pPr marL="342900" indent="-342900"/>
            <a:r>
              <a:rPr lang="en-US" altLang="zh-TW" sz="2400" dirty="0"/>
              <a:t>4     1   1   1   0</a:t>
            </a:r>
            <a:r>
              <a:rPr lang="en-US" altLang="zh-TW" dirty="0"/>
              <a:t> </a:t>
            </a:r>
          </a:p>
          <a:p>
            <a:pPr marL="342900" indent="-342900"/>
            <a:endParaRPr lang="en-US" altLang="zh-TW" dirty="0"/>
          </a:p>
          <a:p>
            <a:pPr marL="342900" indent="-342900"/>
            <a:endParaRPr lang="en-US" altLang="zh-TW" dirty="0"/>
          </a:p>
          <a:p>
            <a:pPr marL="342900" indent="-342900"/>
            <a:endParaRPr lang="en-US" altLang="zh-TW" dirty="0"/>
          </a:p>
        </p:txBody>
      </p:sp>
      <p:sp>
        <p:nvSpPr>
          <p:cNvPr id="6" name="Oval 37">
            <a:extLst>
              <a:ext uri="{FF2B5EF4-FFF2-40B4-BE49-F238E27FC236}">
                <a16:creationId xmlns:a16="http://schemas.microsoft.com/office/drawing/2014/main" id="{E1BB4AAD-B22E-2C42-AC1B-2842CA123A2E}"/>
              </a:ext>
            </a:extLst>
          </p:cNvPr>
          <p:cNvSpPr>
            <a:spLocks noChangeArrowheads="1"/>
          </p:cNvSpPr>
          <p:nvPr/>
        </p:nvSpPr>
        <p:spPr bwMode="auto">
          <a:xfrm>
            <a:off x="2576483" y="2693455"/>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BE40E5FE-EFCB-4A4B-AB5D-57958F4A2789}"/>
              </a:ext>
            </a:extLst>
          </p:cNvPr>
          <p:cNvSpPr>
            <a:spLocks noChangeArrowheads="1"/>
          </p:cNvSpPr>
          <p:nvPr/>
        </p:nvSpPr>
        <p:spPr bwMode="auto">
          <a:xfrm>
            <a:off x="301780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A3FFD950-F66F-8548-A6D0-D82ADB699FC5}"/>
              </a:ext>
            </a:extLst>
          </p:cNvPr>
          <p:cNvSpPr>
            <a:spLocks noChangeArrowheads="1"/>
          </p:cNvSpPr>
          <p:nvPr/>
        </p:nvSpPr>
        <p:spPr bwMode="auto">
          <a:xfrm>
            <a:off x="2566958" y="396028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6CC5C567-ABEA-4E4C-890F-E0074D1B6149}"/>
              </a:ext>
            </a:extLst>
          </p:cNvPr>
          <p:cNvSpPr>
            <a:spLocks noChangeArrowheads="1"/>
          </p:cNvSpPr>
          <p:nvPr/>
        </p:nvSpPr>
        <p:spPr bwMode="auto">
          <a:xfrm>
            <a:off x="213515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F544FB8B-0BD9-6E45-8EA3-17C0C8CA3B9D}"/>
              </a:ext>
            </a:extLst>
          </p:cNvPr>
          <p:cNvSpPr>
            <a:spLocks noChangeShapeType="1"/>
          </p:cNvSpPr>
          <p:nvPr/>
        </p:nvSpPr>
        <p:spPr bwMode="auto">
          <a:xfrm>
            <a:off x="2913033" y="3068105"/>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670B339D-FE05-8E45-9C74-20F578481D54}"/>
              </a:ext>
            </a:extLst>
          </p:cNvPr>
          <p:cNvSpPr>
            <a:spLocks noChangeShapeType="1"/>
          </p:cNvSpPr>
          <p:nvPr/>
        </p:nvSpPr>
        <p:spPr bwMode="auto">
          <a:xfrm flipV="1">
            <a:off x="2890808" y="3755493"/>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0C5F8B75-EB4D-5146-BD8A-6FCFC4157AB2}"/>
              </a:ext>
            </a:extLst>
          </p:cNvPr>
          <p:cNvSpPr>
            <a:spLocks noChangeShapeType="1"/>
          </p:cNvSpPr>
          <p:nvPr/>
        </p:nvSpPr>
        <p:spPr bwMode="auto">
          <a:xfrm>
            <a:off x="2406621" y="3772955"/>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D08B1AC2-7E87-E34D-BB8C-1073EFBC01A7}"/>
              </a:ext>
            </a:extLst>
          </p:cNvPr>
          <p:cNvSpPr>
            <a:spLocks noChangeShapeType="1"/>
          </p:cNvSpPr>
          <p:nvPr/>
        </p:nvSpPr>
        <p:spPr bwMode="auto">
          <a:xfrm flipV="1">
            <a:off x="2384396" y="3017305"/>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4ECC72BC-496A-1440-8DE3-8A90D8FB0CEE}"/>
              </a:ext>
            </a:extLst>
          </p:cNvPr>
          <p:cNvSpPr>
            <a:spLocks noChangeShapeType="1"/>
          </p:cNvSpPr>
          <p:nvPr/>
        </p:nvSpPr>
        <p:spPr bwMode="auto">
          <a:xfrm>
            <a:off x="2511396" y="3572930"/>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A3ABBAC5-F2A1-CA40-B727-95A2B305AF96}"/>
              </a:ext>
            </a:extLst>
          </p:cNvPr>
          <p:cNvSpPr>
            <a:spLocks noChangeShapeType="1"/>
          </p:cNvSpPr>
          <p:nvPr/>
        </p:nvSpPr>
        <p:spPr bwMode="auto">
          <a:xfrm>
            <a:off x="2759046" y="3155418"/>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E7A1B9D7-277B-054E-962E-F2310F6897E9}"/>
              </a:ext>
            </a:extLst>
          </p:cNvPr>
          <p:cNvSpPr>
            <a:spLocks noChangeArrowheads="1"/>
          </p:cNvSpPr>
          <p:nvPr/>
        </p:nvSpPr>
        <p:spPr bwMode="auto">
          <a:xfrm>
            <a:off x="2493933" y="4407955"/>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978768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E592D-2923-564F-93D8-D78757F60801}"/>
              </a:ext>
            </a:extLst>
          </p:cNvPr>
          <p:cNvSpPr>
            <a:spLocks noGrp="1"/>
          </p:cNvSpPr>
          <p:nvPr>
            <p:ph type="sldNum" sz="quarter" idx="12"/>
          </p:nvPr>
        </p:nvSpPr>
        <p:spPr/>
        <p:txBody>
          <a:bodyPr/>
          <a:lstStyle/>
          <a:p>
            <a:fld id="{4E77BC79-9480-1042-96E1-82B94DA0811E}" type="slidenum">
              <a:rPr lang="en-US" smtClean="0"/>
              <a:t>80</a:t>
            </a:fld>
            <a:endParaRPr lang="en-US"/>
          </a:p>
        </p:txBody>
      </p:sp>
      <p:sp>
        <p:nvSpPr>
          <p:cNvPr id="3" name="Title 2">
            <a:extLst>
              <a:ext uri="{FF2B5EF4-FFF2-40B4-BE49-F238E27FC236}">
                <a16:creationId xmlns:a16="http://schemas.microsoft.com/office/drawing/2014/main" id="{4B296060-B157-2E4C-BB22-EE4C57D377CD}"/>
              </a:ext>
            </a:extLst>
          </p:cNvPr>
          <p:cNvSpPr>
            <a:spLocks noGrp="1"/>
          </p:cNvSpPr>
          <p:nvPr>
            <p:ph type="title"/>
          </p:nvPr>
        </p:nvSpPr>
        <p:spPr/>
        <p:txBody>
          <a:bodyPr/>
          <a:lstStyle/>
          <a:p>
            <a:r>
              <a:rPr lang="en-US" dirty="0"/>
              <a:t>Classical Maze Router</a:t>
            </a:r>
          </a:p>
        </p:txBody>
      </p:sp>
      <p:sp>
        <p:nvSpPr>
          <p:cNvPr id="4" name="Content Placeholder 3">
            <a:extLst>
              <a:ext uri="{FF2B5EF4-FFF2-40B4-BE49-F238E27FC236}">
                <a16:creationId xmlns:a16="http://schemas.microsoft.com/office/drawing/2014/main" id="{653059EB-B98E-C543-9DE0-7DD75E887F7F}"/>
              </a:ext>
            </a:extLst>
          </p:cNvPr>
          <p:cNvSpPr>
            <a:spLocks noGrp="1"/>
          </p:cNvSpPr>
          <p:nvPr>
            <p:ph idx="1"/>
          </p:nvPr>
        </p:nvSpPr>
        <p:spPr/>
        <p:txBody>
          <a:bodyPr>
            <a:normAutofit lnSpcReduction="10000"/>
          </a:bodyPr>
          <a:lstStyle/>
          <a:p>
            <a:r>
              <a:rPr lang="en-US" dirty="0"/>
              <a:t>Summarizing three main steps:</a:t>
            </a:r>
          </a:p>
          <a:p>
            <a:endParaRPr lang="en-US" dirty="0"/>
          </a:p>
          <a:p>
            <a:r>
              <a:rPr lang="en-US" dirty="0">
                <a:solidFill>
                  <a:srgbClr val="800000"/>
                </a:solidFill>
              </a:rPr>
              <a:t>Expand</a:t>
            </a:r>
          </a:p>
          <a:p>
            <a:pPr lvl="1"/>
            <a:r>
              <a:rPr lang="en-US" dirty="0"/>
              <a:t> Breadth-first-search to find all paths from source to target</a:t>
            </a:r>
          </a:p>
          <a:p>
            <a:r>
              <a:rPr lang="en-US" dirty="0"/>
              <a:t> </a:t>
            </a:r>
            <a:r>
              <a:rPr lang="en-US" dirty="0" err="1">
                <a:solidFill>
                  <a:srgbClr val="800000"/>
                </a:solidFill>
              </a:rPr>
              <a:t>Backtrace</a:t>
            </a:r>
            <a:endParaRPr lang="en-US" dirty="0">
              <a:solidFill>
                <a:srgbClr val="800000"/>
              </a:solidFill>
            </a:endParaRPr>
          </a:p>
          <a:p>
            <a:pPr lvl="1"/>
            <a:r>
              <a:rPr lang="en-US" dirty="0"/>
              <a:t> Walk shortest path back to the source and mark path cells as used</a:t>
            </a:r>
          </a:p>
          <a:p>
            <a:r>
              <a:rPr lang="en-US" dirty="0">
                <a:solidFill>
                  <a:srgbClr val="800000"/>
                </a:solidFill>
              </a:rPr>
              <a:t> Clean-Up</a:t>
            </a:r>
          </a:p>
          <a:p>
            <a:pPr lvl="1"/>
            <a:r>
              <a:rPr lang="en-US" dirty="0"/>
              <a:t> Erase all distance marks from other grid cells before next net is route.</a:t>
            </a:r>
          </a:p>
          <a:p>
            <a:endParaRPr lang="en-US" dirty="0"/>
          </a:p>
        </p:txBody>
      </p:sp>
    </p:spTree>
    <p:extLst>
      <p:ext uri="{BB962C8B-B14F-4D97-AF65-F5344CB8AC3E}">
        <p14:creationId xmlns:p14="http://schemas.microsoft.com/office/powerpoint/2010/main" val="2458140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51831-166A-9142-864B-01AB0298671F}"/>
              </a:ext>
            </a:extLst>
          </p:cNvPr>
          <p:cNvSpPr>
            <a:spLocks noGrp="1"/>
          </p:cNvSpPr>
          <p:nvPr>
            <p:ph type="sldNum" sz="quarter" idx="12"/>
          </p:nvPr>
        </p:nvSpPr>
        <p:spPr/>
        <p:txBody>
          <a:bodyPr/>
          <a:lstStyle/>
          <a:p>
            <a:fld id="{4E77BC79-9480-1042-96E1-82B94DA0811E}" type="slidenum">
              <a:rPr lang="en-US" smtClean="0"/>
              <a:t>81</a:t>
            </a:fld>
            <a:endParaRPr lang="en-US"/>
          </a:p>
        </p:txBody>
      </p:sp>
      <p:sp>
        <p:nvSpPr>
          <p:cNvPr id="3" name="Title 2">
            <a:extLst>
              <a:ext uri="{FF2B5EF4-FFF2-40B4-BE49-F238E27FC236}">
                <a16:creationId xmlns:a16="http://schemas.microsoft.com/office/drawing/2014/main" id="{F49D47A0-E653-B645-B562-72CB2CF747E1}"/>
              </a:ext>
            </a:extLst>
          </p:cNvPr>
          <p:cNvSpPr>
            <a:spLocks noGrp="1"/>
          </p:cNvSpPr>
          <p:nvPr>
            <p:ph type="title"/>
          </p:nvPr>
        </p:nvSpPr>
        <p:spPr/>
        <p:txBody>
          <a:bodyPr/>
          <a:lstStyle/>
          <a:p>
            <a:r>
              <a:rPr lang="en-US" dirty="0"/>
              <a:t>Some Algorithmic Concerns</a:t>
            </a:r>
          </a:p>
        </p:txBody>
      </p:sp>
      <p:sp>
        <p:nvSpPr>
          <p:cNvPr id="4" name="Content Placeholder 3">
            <a:extLst>
              <a:ext uri="{FF2B5EF4-FFF2-40B4-BE49-F238E27FC236}">
                <a16:creationId xmlns:a16="http://schemas.microsoft.com/office/drawing/2014/main" id="{322D7742-B59A-F749-9907-79509B5CA796}"/>
              </a:ext>
            </a:extLst>
          </p:cNvPr>
          <p:cNvSpPr>
            <a:spLocks noGrp="1"/>
          </p:cNvSpPr>
          <p:nvPr>
            <p:ph idx="1"/>
          </p:nvPr>
        </p:nvSpPr>
        <p:spPr/>
        <p:txBody>
          <a:bodyPr>
            <a:normAutofit fontScale="85000" lnSpcReduction="10000"/>
          </a:bodyPr>
          <a:lstStyle/>
          <a:p>
            <a:r>
              <a:rPr lang="en-US" dirty="0"/>
              <a:t>Storage</a:t>
            </a:r>
          </a:p>
          <a:p>
            <a:pPr lvl="1"/>
            <a:r>
              <a:rPr lang="en-US" dirty="0"/>
              <a:t>Do we need a really big grid to represent a big routing problem?</a:t>
            </a:r>
          </a:p>
          <a:p>
            <a:pPr lvl="1"/>
            <a:r>
              <a:rPr lang="en-US" dirty="0"/>
              <a:t>What information is required in each cell of this grid?</a:t>
            </a:r>
          </a:p>
          <a:p>
            <a:r>
              <a:rPr lang="en-US" dirty="0"/>
              <a:t>Complexity</a:t>
            </a:r>
          </a:p>
          <a:p>
            <a:pPr lvl="1"/>
            <a:r>
              <a:rPr lang="en-US" dirty="0"/>
              <a:t>Do we really have to search the whole grid each time we add a wire?</a:t>
            </a:r>
          </a:p>
          <a:p>
            <a:r>
              <a:rPr lang="en-US" dirty="0"/>
              <a:t>Technology</a:t>
            </a:r>
          </a:p>
          <a:p>
            <a:pPr lvl="1"/>
            <a:r>
              <a:rPr lang="en-US" dirty="0"/>
              <a:t>Just 1 wiring layer?  How do we do 2 layers?  3?  4?  6?  8?  10?</a:t>
            </a:r>
          </a:p>
          <a:p>
            <a:pPr lvl="1"/>
            <a:r>
              <a:rPr lang="en-US" dirty="0"/>
              <a:t>How do we deal with </a:t>
            </a:r>
            <a:r>
              <a:rPr lang="en-US" dirty="0" err="1"/>
              <a:t>vias</a:t>
            </a:r>
            <a:r>
              <a:rPr lang="en-US" dirty="0"/>
              <a:t> (connecting different routing layers?)</a:t>
            </a:r>
          </a:p>
          <a:p>
            <a:r>
              <a:rPr lang="en-US" dirty="0"/>
              <a:t>2 issues here</a:t>
            </a:r>
          </a:p>
          <a:p>
            <a:pPr lvl="1"/>
            <a:r>
              <a:rPr lang="en-US" b="1" dirty="0">
                <a:solidFill>
                  <a:srgbClr val="800000"/>
                </a:solidFill>
              </a:rPr>
              <a:t>Applications</a:t>
            </a:r>
            <a:r>
              <a:rPr lang="en-US" dirty="0">
                <a:solidFill>
                  <a:srgbClr val="800000"/>
                </a:solidFill>
              </a:rPr>
              <a:t> </a:t>
            </a:r>
            <a:r>
              <a:rPr lang="en-US" dirty="0"/>
              <a:t>of basic algorithm versus </a:t>
            </a:r>
            <a:r>
              <a:rPr lang="en-US" b="1" dirty="0">
                <a:solidFill>
                  <a:srgbClr val="800000"/>
                </a:solidFill>
              </a:rPr>
              <a:t>implementation</a:t>
            </a:r>
            <a:r>
              <a:rPr lang="en-US" dirty="0">
                <a:solidFill>
                  <a:srgbClr val="800000"/>
                </a:solidFill>
              </a:rPr>
              <a:t> </a:t>
            </a:r>
            <a:r>
              <a:rPr lang="en-US" dirty="0"/>
              <a:t>issues</a:t>
            </a:r>
          </a:p>
        </p:txBody>
      </p:sp>
    </p:spTree>
    <p:extLst>
      <p:ext uri="{BB962C8B-B14F-4D97-AF65-F5344CB8AC3E}">
        <p14:creationId xmlns:p14="http://schemas.microsoft.com/office/powerpoint/2010/main" val="3242859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7E0FD-16D0-8B49-9B17-8DAF79F69175}"/>
              </a:ext>
            </a:extLst>
          </p:cNvPr>
          <p:cNvSpPr>
            <a:spLocks noGrp="1"/>
          </p:cNvSpPr>
          <p:nvPr>
            <p:ph type="sldNum" sz="quarter" idx="12"/>
          </p:nvPr>
        </p:nvSpPr>
        <p:spPr/>
        <p:txBody>
          <a:bodyPr/>
          <a:lstStyle/>
          <a:p>
            <a:fld id="{4E77BC79-9480-1042-96E1-82B94DA0811E}" type="slidenum">
              <a:rPr lang="en-US" smtClean="0"/>
              <a:t>82</a:t>
            </a:fld>
            <a:endParaRPr lang="en-US"/>
          </a:p>
        </p:txBody>
      </p:sp>
      <p:sp>
        <p:nvSpPr>
          <p:cNvPr id="3" name="Title 2">
            <a:extLst>
              <a:ext uri="{FF2B5EF4-FFF2-40B4-BE49-F238E27FC236}">
                <a16:creationId xmlns:a16="http://schemas.microsoft.com/office/drawing/2014/main" id="{8285B1E9-FD69-3C45-A2C4-041552186AA0}"/>
              </a:ext>
            </a:extLst>
          </p:cNvPr>
          <p:cNvSpPr>
            <a:spLocks noGrp="1"/>
          </p:cNvSpPr>
          <p:nvPr>
            <p:ph type="title"/>
          </p:nvPr>
        </p:nvSpPr>
        <p:spPr/>
        <p:txBody>
          <a:bodyPr/>
          <a:lstStyle/>
          <a:p>
            <a:r>
              <a:rPr lang="en-US" dirty="0"/>
              <a:t>How do we Deal Multi-point Nets</a:t>
            </a:r>
          </a:p>
        </p:txBody>
      </p:sp>
      <p:sp>
        <p:nvSpPr>
          <p:cNvPr id="4" name="Content Placeholder 3">
            <a:extLst>
              <a:ext uri="{FF2B5EF4-FFF2-40B4-BE49-F238E27FC236}">
                <a16:creationId xmlns:a16="http://schemas.microsoft.com/office/drawing/2014/main" id="{B164423B-4FB0-704C-A427-48AC3E7D7117}"/>
              </a:ext>
            </a:extLst>
          </p:cNvPr>
          <p:cNvSpPr>
            <a:spLocks noGrp="1"/>
          </p:cNvSpPr>
          <p:nvPr>
            <p:ph idx="1"/>
          </p:nvPr>
        </p:nvSpPr>
        <p:spPr/>
        <p:txBody>
          <a:bodyPr>
            <a:normAutofit fontScale="85000" lnSpcReduction="10000"/>
          </a:bodyPr>
          <a:lstStyle/>
          <a:p>
            <a:r>
              <a:rPr lang="en-US" dirty="0"/>
              <a:t>Multi-point Nets</a:t>
            </a:r>
          </a:p>
          <a:p>
            <a:pPr lvl="1"/>
            <a:r>
              <a:rPr lang="en-US" b="1" dirty="0">
                <a:solidFill>
                  <a:srgbClr val="800000"/>
                </a:solidFill>
              </a:rPr>
              <a:t>One</a:t>
            </a:r>
            <a:r>
              <a:rPr lang="en-US" dirty="0">
                <a:solidFill>
                  <a:srgbClr val="800000"/>
                </a:solidFill>
              </a:rPr>
              <a:t> </a:t>
            </a:r>
            <a:r>
              <a:rPr lang="en-US" dirty="0"/>
              <a:t>source </a:t>
            </a:r>
            <a:r>
              <a:rPr lang="en-US" dirty="0">
                <a:sym typeface="Wingdings"/>
              </a:rPr>
              <a:t></a:t>
            </a:r>
            <a:r>
              <a:rPr lang="en-US" dirty="0"/>
              <a:t> </a:t>
            </a:r>
            <a:r>
              <a:rPr lang="en-US" b="1" dirty="0">
                <a:solidFill>
                  <a:srgbClr val="800000"/>
                </a:solidFill>
              </a:rPr>
              <a:t>Many</a:t>
            </a:r>
            <a:r>
              <a:rPr lang="en-US" dirty="0">
                <a:solidFill>
                  <a:srgbClr val="800000"/>
                </a:solidFill>
              </a:rPr>
              <a:t> </a:t>
            </a:r>
            <a:r>
              <a:rPr lang="en-US" dirty="0"/>
              <a:t>targets</a:t>
            </a:r>
          </a:p>
          <a:p>
            <a:pPr lvl="1"/>
            <a:r>
              <a:rPr lang="en-US" dirty="0"/>
              <a:t>You get this with any net that represents </a:t>
            </a:r>
            <a:r>
              <a:rPr lang="en-US" b="1" dirty="0">
                <a:solidFill>
                  <a:srgbClr val="800000"/>
                </a:solidFill>
              </a:rPr>
              <a:t>fanout</a:t>
            </a:r>
            <a:r>
              <a:rPr lang="en-US" dirty="0"/>
              <a:t>  (</a:t>
            </a:r>
            <a:r>
              <a:rPr lang="en-US" dirty="0" err="1"/>
              <a:t>ie</a:t>
            </a:r>
            <a:r>
              <a:rPr lang="en-US" dirty="0"/>
              <a:t>, almost all real nets)</a:t>
            </a:r>
          </a:p>
          <a:p>
            <a:pPr lvl="1"/>
            <a:endParaRPr lang="en-US" dirty="0"/>
          </a:p>
          <a:p>
            <a:r>
              <a:rPr lang="en-US" dirty="0"/>
              <a:t>Simple strategy</a:t>
            </a:r>
          </a:p>
          <a:p>
            <a:pPr lvl="1">
              <a:tabLst>
                <a:tab pos="1430338" algn="l"/>
              </a:tabLst>
            </a:pPr>
            <a:r>
              <a:rPr lang="en-US" b="1" dirty="0"/>
              <a:t>Start</a:t>
            </a:r>
            <a:r>
              <a:rPr lang="en-US" dirty="0"/>
              <a:t>:  	Pick </a:t>
            </a:r>
            <a:r>
              <a:rPr lang="en-US" b="1" dirty="0">
                <a:solidFill>
                  <a:srgbClr val="800000"/>
                </a:solidFill>
              </a:rPr>
              <a:t>one</a:t>
            </a:r>
            <a:r>
              <a:rPr lang="en-US" dirty="0"/>
              <a:t> point as source, label </a:t>
            </a:r>
            <a:r>
              <a:rPr lang="en-US" b="1" dirty="0">
                <a:solidFill>
                  <a:srgbClr val="800000"/>
                </a:solidFill>
              </a:rPr>
              <a:t>all the others</a:t>
            </a:r>
            <a:r>
              <a:rPr lang="en-US" dirty="0"/>
              <a:t> as targets</a:t>
            </a:r>
          </a:p>
          <a:p>
            <a:pPr lvl="1">
              <a:tabLst>
                <a:tab pos="1430338" algn="l"/>
              </a:tabLst>
            </a:pPr>
            <a:r>
              <a:rPr lang="en-US" b="1" dirty="0"/>
              <a:t>First</a:t>
            </a:r>
            <a:r>
              <a:rPr lang="en-US" dirty="0"/>
              <a:t>:  	Use maze route algorithm to find path from source to </a:t>
            </a:r>
            <a:r>
              <a:rPr lang="en-US" b="1" dirty="0">
                <a:solidFill>
                  <a:srgbClr val="800000"/>
                </a:solidFill>
              </a:rPr>
              <a:t>nearest</a:t>
            </a:r>
            <a:r>
              <a:rPr lang="en-US" dirty="0">
                <a:solidFill>
                  <a:srgbClr val="800000"/>
                </a:solidFill>
              </a:rPr>
              <a:t> </a:t>
            </a:r>
            <a:r>
              <a:rPr lang="en-US" dirty="0"/>
              <a:t>target</a:t>
            </a:r>
          </a:p>
          <a:p>
            <a:pPr lvl="2">
              <a:tabLst>
                <a:tab pos="1430338" algn="l"/>
              </a:tabLst>
            </a:pPr>
            <a:r>
              <a:rPr lang="en-US" b="1" dirty="0"/>
              <a:t>Note</a:t>
            </a:r>
            <a:r>
              <a:rPr lang="en-US" dirty="0"/>
              <a:t>:  You don’t know which one this is up front, routing will find it</a:t>
            </a:r>
          </a:p>
          <a:p>
            <a:pPr lvl="1">
              <a:tabLst>
                <a:tab pos="1430338" algn="l"/>
              </a:tabLst>
            </a:pPr>
            <a:r>
              <a:rPr lang="en-US" b="1" dirty="0"/>
              <a:t>Next</a:t>
            </a:r>
            <a:r>
              <a:rPr lang="en-US" dirty="0"/>
              <a:t>:  	Re-label all cells on found path as sources, then rerun maze router</a:t>
            </a:r>
            <a:br>
              <a:rPr lang="en-US" dirty="0"/>
            </a:br>
            <a:r>
              <a:rPr lang="en-US" dirty="0"/>
              <a:t>  	using all sources simultaneously</a:t>
            </a:r>
          </a:p>
          <a:p>
            <a:pPr lvl="1">
              <a:tabLst>
                <a:tab pos="1430338" algn="l"/>
              </a:tabLst>
            </a:pPr>
            <a:r>
              <a:rPr lang="en-US" b="1" dirty="0"/>
              <a:t>Repeat</a:t>
            </a:r>
            <a:r>
              <a:rPr lang="en-US" dirty="0"/>
              <a:t>:  For each remaining unconnected target point</a:t>
            </a:r>
          </a:p>
          <a:p>
            <a:endParaRPr lang="en-US" dirty="0"/>
          </a:p>
        </p:txBody>
      </p:sp>
    </p:spTree>
    <p:extLst>
      <p:ext uri="{BB962C8B-B14F-4D97-AF65-F5344CB8AC3E}">
        <p14:creationId xmlns:p14="http://schemas.microsoft.com/office/powerpoint/2010/main" val="2847497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83</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grpSp>
        <p:nvGrpSpPr>
          <p:cNvPr id="5" name="Group 14">
            <a:extLst>
              <a:ext uri="{FF2B5EF4-FFF2-40B4-BE49-F238E27FC236}">
                <a16:creationId xmlns:a16="http://schemas.microsoft.com/office/drawing/2014/main" id="{55251B5F-CB02-2C4D-B4C8-5C8A36D134A2}"/>
              </a:ext>
            </a:extLst>
          </p:cNvPr>
          <p:cNvGrpSpPr>
            <a:grpSpLocks/>
          </p:cNvGrpSpPr>
          <p:nvPr/>
        </p:nvGrpSpPr>
        <p:grpSpPr bwMode="auto">
          <a:xfrm>
            <a:off x="628650" y="2000351"/>
            <a:ext cx="3556000" cy="3309938"/>
            <a:chOff x="344" y="904"/>
            <a:chExt cx="2240" cy="2780"/>
          </a:xfrm>
        </p:grpSpPr>
        <p:sp>
          <p:nvSpPr>
            <p:cNvPr id="6" name="Rectangle 3">
              <a:extLst>
                <a:ext uri="{FF2B5EF4-FFF2-40B4-BE49-F238E27FC236}">
                  <a16:creationId xmlns:a16="http://schemas.microsoft.com/office/drawing/2014/main" id="{4FE2A753-7039-354B-8129-640E5C5A14CF}"/>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4BD62564-4D74-D848-948D-9B71A41DBC33}"/>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9A1438E2-DB52-404E-BE36-E495F72BD3F9}"/>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11C020E6-5DB8-D84B-8F6E-A527088C2449}"/>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B28E0E9A-153F-C043-B5BA-3D464C1C41E4}"/>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8A50779D-25D5-F849-9D84-2071CA8F9D6F}"/>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07B75B47-04BB-114F-9618-58159CBFB4D1}"/>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9D76AAC0-2628-6F42-B95F-D8E000A82065}"/>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96272B82-939F-6641-B037-3D7167B5B68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87122422-9308-7E4C-854B-2F153147F334}"/>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D7BC9E6-2381-F04B-93F0-46DD01A343E6}"/>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9E00CDCB-F802-174A-A3DB-088342DBAD77}"/>
              </a:ext>
            </a:extLst>
          </p:cNvPr>
          <p:cNvSpPr txBox="1">
            <a:spLocks noChangeArrowheads="1"/>
          </p:cNvSpPr>
          <p:nvPr/>
        </p:nvSpPr>
        <p:spPr>
          <a:xfrm>
            <a:off x="4540251" y="1971777"/>
            <a:ext cx="4371975" cy="383262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a:t> A source and </a:t>
            </a:r>
            <a:r>
              <a:rPr lang="en-US" b="1">
                <a:solidFill>
                  <a:srgbClr val="800000"/>
                </a:solidFill>
              </a:rPr>
              <a:t>many targets</a:t>
            </a:r>
          </a:p>
          <a:p>
            <a:r>
              <a:rPr lang="en-US"/>
              <a:t>Problem:</a:t>
            </a:r>
          </a:p>
          <a:p>
            <a:pPr lvl="1"/>
            <a:r>
              <a:rPr lang="en-US"/>
              <a:t>Find a </a:t>
            </a:r>
            <a:r>
              <a:rPr lang="en-US" b="1">
                <a:solidFill>
                  <a:srgbClr val="800000"/>
                </a:solidFill>
              </a:rPr>
              <a:t>short</a:t>
            </a:r>
            <a:r>
              <a:rPr lang="en-US">
                <a:solidFill>
                  <a:srgbClr val="800000"/>
                </a:solidFill>
              </a:rPr>
              <a:t> </a:t>
            </a:r>
            <a:r>
              <a:rPr lang="en-US"/>
              <a:t>path connecting source and targets</a:t>
            </a:r>
            <a:endParaRPr lang="en-US" dirty="0"/>
          </a:p>
        </p:txBody>
      </p:sp>
      <p:sp>
        <p:nvSpPr>
          <p:cNvPr id="18" name="Rectangle 16">
            <a:extLst>
              <a:ext uri="{FF2B5EF4-FFF2-40B4-BE49-F238E27FC236}">
                <a16:creationId xmlns:a16="http://schemas.microsoft.com/office/drawing/2014/main" id="{5EB2EE36-70AA-364A-8887-8FD21EF0F577}"/>
              </a:ext>
            </a:extLst>
          </p:cNvPr>
          <p:cNvSpPr>
            <a:spLocks noChangeArrowheads="1"/>
          </p:cNvSpPr>
          <p:nvPr/>
        </p:nvSpPr>
        <p:spPr bwMode="auto">
          <a:xfrm>
            <a:off x="1200129" y="261102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8EADBAD3-BAFC-8049-937D-5F0FF0F1632E}"/>
              </a:ext>
            </a:extLst>
          </p:cNvPr>
          <p:cNvSpPr>
            <a:spLocks noChangeArrowheads="1"/>
          </p:cNvSpPr>
          <p:nvPr/>
        </p:nvSpPr>
        <p:spPr bwMode="auto">
          <a:xfrm>
            <a:off x="2058433" y="4302615"/>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8">
            <a:extLst>
              <a:ext uri="{FF2B5EF4-FFF2-40B4-BE49-F238E27FC236}">
                <a16:creationId xmlns:a16="http://schemas.microsoft.com/office/drawing/2014/main" id="{C080D791-EA9C-8641-9E9F-2AC1ED4C3505}"/>
              </a:ext>
            </a:extLst>
          </p:cNvPr>
          <p:cNvSpPr>
            <a:spLocks noChangeArrowheads="1"/>
          </p:cNvSpPr>
          <p:nvPr/>
        </p:nvSpPr>
        <p:spPr bwMode="auto">
          <a:xfrm>
            <a:off x="3820742" y="319385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048137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84</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sp>
        <p:nvSpPr>
          <p:cNvPr id="21" name="Rectangle 3">
            <a:extLst>
              <a:ext uri="{FF2B5EF4-FFF2-40B4-BE49-F238E27FC236}">
                <a16:creationId xmlns:a16="http://schemas.microsoft.com/office/drawing/2014/main" id="{D4B3B2E5-7631-A541-BA8C-7A9C1BC054C5}"/>
              </a:ext>
            </a:extLst>
          </p:cNvPr>
          <p:cNvSpPr txBox="1">
            <a:spLocks noChangeArrowheads="1"/>
          </p:cNvSpPr>
          <p:nvPr/>
        </p:nvSpPr>
        <p:spPr>
          <a:xfrm>
            <a:off x="4592214" y="2010779"/>
            <a:ext cx="4079171" cy="3880247"/>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First segment of path...</a:t>
            </a:r>
          </a:p>
          <a:p>
            <a:pPr lvl="1"/>
            <a:r>
              <a:rPr lang="en-US"/>
              <a:t>Run maze route to find the closest target</a:t>
            </a:r>
          </a:p>
          <a:p>
            <a:pPr lvl="1"/>
            <a:r>
              <a:rPr lang="en-US"/>
              <a:t>Start at source, go till we find</a:t>
            </a:r>
            <a:r>
              <a:rPr lang="en-US" b="1">
                <a:solidFill>
                  <a:srgbClr val="800000"/>
                </a:solidFill>
              </a:rPr>
              <a:t> any target</a:t>
            </a:r>
            <a:endParaRPr lang="en-US" b="1" dirty="0">
              <a:solidFill>
                <a:srgbClr val="800000"/>
              </a:solidFill>
            </a:endParaRPr>
          </a:p>
        </p:txBody>
      </p:sp>
      <p:grpSp>
        <p:nvGrpSpPr>
          <p:cNvPr id="22" name="Group 14">
            <a:extLst>
              <a:ext uri="{FF2B5EF4-FFF2-40B4-BE49-F238E27FC236}">
                <a16:creationId xmlns:a16="http://schemas.microsoft.com/office/drawing/2014/main" id="{44466388-AD40-7C43-BD42-279E0ECB88A9}"/>
              </a:ext>
            </a:extLst>
          </p:cNvPr>
          <p:cNvGrpSpPr>
            <a:grpSpLocks/>
          </p:cNvGrpSpPr>
          <p:nvPr/>
        </p:nvGrpSpPr>
        <p:grpSpPr bwMode="auto">
          <a:xfrm>
            <a:off x="810075" y="2096603"/>
            <a:ext cx="3556000" cy="3309938"/>
            <a:chOff x="344" y="904"/>
            <a:chExt cx="2240" cy="2780"/>
          </a:xfrm>
        </p:grpSpPr>
        <p:sp>
          <p:nvSpPr>
            <p:cNvPr id="23" name="Rectangle 3">
              <a:extLst>
                <a:ext uri="{FF2B5EF4-FFF2-40B4-BE49-F238E27FC236}">
                  <a16:creationId xmlns:a16="http://schemas.microsoft.com/office/drawing/2014/main" id="{5A509485-9F1C-0842-922B-5F5E27DC65EC}"/>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Line 4">
              <a:extLst>
                <a:ext uri="{FF2B5EF4-FFF2-40B4-BE49-F238E27FC236}">
                  <a16:creationId xmlns:a16="http://schemas.microsoft.com/office/drawing/2014/main" id="{FDA48161-CF35-1A40-8965-899F6D8766A9}"/>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5">
              <a:extLst>
                <a:ext uri="{FF2B5EF4-FFF2-40B4-BE49-F238E27FC236}">
                  <a16:creationId xmlns:a16="http://schemas.microsoft.com/office/drawing/2014/main" id="{2C55490F-0C23-154C-B545-6DC7E276F335}"/>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6">
              <a:extLst>
                <a:ext uri="{FF2B5EF4-FFF2-40B4-BE49-F238E27FC236}">
                  <a16:creationId xmlns:a16="http://schemas.microsoft.com/office/drawing/2014/main" id="{EACB7AAD-C5E8-8B4E-8BD2-CC5C417681E3}"/>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7">
              <a:extLst>
                <a:ext uri="{FF2B5EF4-FFF2-40B4-BE49-F238E27FC236}">
                  <a16:creationId xmlns:a16="http://schemas.microsoft.com/office/drawing/2014/main" id="{13EF97F0-C99D-6D46-9F07-E129B7E3821D}"/>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8">
              <a:extLst>
                <a:ext uri="{FF2B5EF4-FFF2-40B4-BE49-F238E27FC236}">
                  <a16:creationId xmlns:a16="http://schemas.microsoft.com/office/drawing/2014/main" id="{AFA19813-2B71-C349-85F0-A4E7A0C8C463}"/>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9">
              <a:extLst>
                <a:ext uri="{FF2B5EF4-FFF2-40B4-BE49-F238E27FC236}">
                  <a16:creationId xmlns:a16="http://schemas.microsoft.com/office/drawing/2014/main" id="{CC3CFE73-C4AD-D14A-8A4B-D1B6A86EDFB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0" name="Line 10">
              <a:extLst>
                <a:ext uri="{FF2B5EF4-FFF2-40B4-BE49-F238E27FC236}">
                  <a16:creationId xmlns:a16="http://schemas.microsoft.com/office/drawing/2014/main" id="{06BA656A-8B7C-E346-9204-91CA80C066C2}"/>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1" name="Line 11">
              <a:extLst>
                <a:ext uri="{FF2B5EF4-FFF2-40B4-BE49-F238E27FC236}">
                  <a16:creationId xmlns:a16="http://schemas.microsoft.com/office/drawing/2014/main" id="{835D3493-E7EA-9346-9D2A-7E7874F9CC5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2" name="Line 12">
              <a:extLst>
                <a:ext uri="{FF2B5EF4-FFF2-40B4-BE49-F238E27FC236}">
                  <a16:creationId xmlns:a16="http://schemas.microsoft.com/office/drawing/2014/main" id="{085AAF31-D459-F042-9D50-A7BC8AD65928}"/>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3" name="Line 13">
              <a:extLst>
                <a:ext uri="{FF2B5EF4-FFF2-40B4-BE49-F238E27FC236}">
                  <a16:creationId xmlns:a16="http://schemas.microsoft.com/office/drawing/2014/main" id="{C18BAD60-3BB6-CE42-B5AA-129BC563B218}"/>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4" name="Rectangle 16">
            <a:extLst>
              <a:ext uri="{FF2B5EF4-FFF2-40B4-BE49-F238E27FC236}">
                <a16:creationId xmlns:a16="http://schemas.microsoft.com/office/drawing/2014/main" id="{BB1EAF6E-CD6F-ED4B-B8A1-A7CCBFDD3027}"/>
              </a:ext>
            </a:extLst>
          </p:cNvPr>
          <p:cNvSpPr>
            <a:spLocks noChangeArrowheads="1"/>
          </p:cNvSpPr>
          <p:nvPr/>
        </p:nvSpPr>
        <p:spPr bwMode="auto">
          <a:xfrm>
            <a:off x="1381554" y="2707281"/>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5" name="Rectangle 17">
            <a:extLst>
              <a:ext uri="{FF2B5EF4-FFF2-40B4-BE49-F238E27FC236}">
                <a16:creationId xmlns:a16="http://schemas.microsoft.com/office/drawing/2014/main" id="{151A60F1-80E7-1F49-AE60-094F4AE6ED90}"/>
              </a:ext>
            </a:extLst>
          </p:cNvPr>
          <p:cNvSpPr>
            <a:spLocks noChangeArrowheads="1"/>
          </p:cNvSpPr>
          <p:nvPr/>
        </p:nvSpPr>
        <p:spPr bwMode="auto">
          <a:xfrm>
            <a:off x="2239858" y="439886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6" name="Rectangle 18">
            <a:extLst>
              <a:ext uri="{FF2B5EF4-FFF2-40B4-BE49-F238E27FC236}">
                <a16:creationId xmlns:a16="http://schemas.microsoft.com/office/drawing/2014/main" id="{6C037F0E-29AC-CB41-BA91-BDB516D1E6A0}"/>
              </a:ext>
            </a:extLst>
          </p:cNvPr>
          <p:cNvSpPr>
            <a:spLocks noChangeArrowheads="1"/>
          </p:cNvSpPr>
          <p:nvPr/>
        </p:nvSpPr>
        <p:spPr bwMode="auto">
          <a:xfrm>
            <a:off x="4002167" y="3290104"/>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7" name="TextBox 36">
            <a:extLst>
              <a:ext uri="{FF2B5EF4-FFF2-40B4-BE49-F238E27FC236}">
                <a16:creationId xmlns:a16="http://schemas.microsoft.com/office/drawing/2014/main" id="{ADFA210E-45C7-1648-A57E-D730A9EEEB8C}"/>
              </a:ext>
            </a:extLst>
          </p:cNvPr>
          <p:cNvSpPr txBox="1"/>
          <p:nvPr/>
        </p:nvSpPr>
        <p:spPr>
          <a:xfrm>
            <a:off x="1613715" y="273588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8" name="Group 37">
            <a:extLst>
              <a:ext uri="{FF2B5EF4-FFF2-40B4-BE49-F238E27FC236}">
                <a16:creationId xmlns:a16="http://schemas.microsoft.com/office/drawing/2014/main" id="{5E46F20B-EF90-784F-89DE-AE237E0F6CB0}"/>
              </a:ext>
            </a:extLst>
          </p:cNvPr>
          <p:cNvGrpSpPr/>
          <p:nvPr/>
        </p:nvGrpSpPr>
        <p:grpSpPr>
          <a:xfrm>
            <a:off x="940590" y="2210022"/>
            <a:ext cx="1430598" cy="1444950"/>
            <a:chOff x="849489" y="1143197"/>
            <a:chExt cx="1430598" cy="1444950"/>
          </a:xfrm>
        </p:grpSpPr>
        <p:sp>
          <p:nvSpPr>
            <p:cNvPr id="39" name="TextBox 38">
              <a:extLst>
                <a:ext uri="{FF2B5EF4-FFF2-40B4-BE49-F238E27FC236}">
                  <a16:creationId xmlns:a16="http://schemas.microsoft.com/office/drawing/2014/main" id="{C52FAB01-27B5-784A-BD93-87BC23ECAC3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0" name="TextBox 39">
              <a:extLst>
                <a:ext uri="{FF2B5EF4-FFF2-40B4-BE49-F238E27FC236}">
                  <a16:creationId xmlns:a16="http://schemas.microsoft.com/office/drawing/2014/main" id="{4940463F-36C4-F149-A52C-AAD1ED917939}"/>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1" name="TextBox 40">
              <a:extLst>
                <a:ext uri="{FF2B5EF4-FFF2-40B4-BE49-F238E27FC236}">
                  <a16:creationId xmlns:a16="http://schemas.microsoft.com/office/drawing/2014/main" id="{1CFE0D9B-C63D-B74E-86BA-6836A2956F4D}"/>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2" name="TextBox 41">
              <a:extLst>
                <a:ext uri="{FF2B5EF4-FFF2-40B4-BE49-F238E27FC236}">
                  <a16:creationId xmlns:a16="http://schemas.microsoft.com/office/drawing/2014/main" id="{C193BC76-8253-4A49-BF2A-BAF1BBDB1372}"/>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43" name="Group 42">
            <a:extLst>
              <a:ext uri="{FF2B5EF4-FFF2-40B4-BE49-F238E27FC236}">
                <a16:creationId xmlns:a16="http://schemas.microsoft.com/office/drawing/2014/main" id="{40EF7C01-6404-5D42-9E2B-6CE29263E267}"/>
              </a:ext>
            </a:extLst>
          </p:cNvPr>
          <p:cNvGrpSpPr/>
          <p:nvPr/>
        </p:nvGrpSpPr>
        <p:grpSpPr>
          <a:xfrm>
            <a:off x="917485" y="2205147"/>
            <a:ext cx="2030058" cy="2032826"/>
            <a:chOff x="826384" y="1138322"/>
            <a:chExt cx="2030058" cy="2032826"/>
          </a:xfrm>
        </p:grpSpPr>
        <p:sp>
          <p:nvSpPr>
            <p:cNvPr id="44" name="TextBox 43">
              <a:extLst>
                <a:ext uri="{FF2B5EF4-FFF2-40B4-BE49-F238E27FC236}">
                  <a16:creationId xmlns:a16="http://schemas.microsoft.com/office/drawing/2014/main" id="{14D88ED3-CB5C-A04E-A1B7-84FD8672DE0B}"/>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5" name="TextBox 44">
              <a:extLst>
                <a:ext uri="{FF2B5EF4-FFF2-40B4-BE49-F238E27FC236}">
                  <a16:creationId xmlns:a16="http://schemas.microsoft.com/office/drawing/2014/main" id="{42CCCA93-65DB-2240-808F-24AB0490D3FD}"/>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6" name="TextBox 45">
              <a:extLst>
                <a:ext uri="{FF2B5EF4-FFF2-40B4-BE49-F238E27FC236}">
                  <a16:creationId xmlns:a16="http://schemas.microsoft.com/office/drawing/2014/main" id="{3211845D-4D59-6A47-AA5D-D372AEF7C640}"/>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7" name="TextBox 46">
              <a:extLst>
                <a:ext uri="{FF2B5EF4-FFF2-40B4-BE49-F238E27FC236}">
                  <a16:creationId xmlns:a16="http://schemas.microsoft.com/office/drawing/2014/main" id="{C470FD47-9852-1F48-BB2A-50589400570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8" name="TextBox 47">
              <a:extLst>
                <a:ext uri="{FF2B5EF4-FFF2-40B4-BE49-F238E27FC236}">
                  <a16:creationId xmlns:a16="http://schemas.microsoft.com/office/drawing/2014/main" id="{69294BD1-44E4-6C4F-830E-9484649DEF58}"/>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9" name="TextBox 48">
              <a:extLst>
                <a:ext uri="{FF2B5EF4-FFF2-40B4-BE49-F238E27FC236}">
                  <a16:creationId xmlns:a16="http://schemas.microsoft.com/office/drawing/2014/main" id="{9073BF6F-427E-314A-942A-A54608CB9A6C}"/>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50" name="Group 49">
            <a:extLst>
              <a:ext uri="{FF2B5EF4-FFF2-40B4-BE49-F238E27FC236}">
                <a16:creationId xmlns:a16="http://schemas.microsoft.com/office/drawing/2014/main" id="{0E22AA67-BEC8-C84B-BD4F-AA2151B16105}"/>
              </a:ext>
            </a:extLst>
          </p:cNvPr>
          <p:cNvGrpSpPr/>
          <p:nvPr/>
        </p:nvGrpSpPr>
        <p:grpSpPr>
          <a:xfrm>
            <a:off x="895432" y="2192930"/>
            <a:ext cx="2609046" cy="2574846"/>
            <a:chOff x="804331" y="1126105"/>
            <a:chExt cx="2609046" cy="2574846"/>
          </a:xfrm>
        </p:grpSpPr>
        <p:sp>
          <p:nvSpPr>
            <p:cNvPr id="51" name="TextBox 50">
              <a:extLst>
                <a:ext uri="{FF2B5EF4-FFF2-40B4-BE49-F238E27FC236}">
                  <a16:creationId xmlns:a16="http://schemas.microsoft.com/office/drawing/2014/main" id="{A7ED7935-D894-0D48-A7C7-1810411F9AB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2" name="TextBox 51">
              <a:extLst>
                <a:ext uri="{FF2B5EF4-FFF2-40B4-BE49-F238E27FC236}">
                  <a16:creationId xmlns:a16="http://schemas.microsoft.com/office/drawing/2014/main" id="{65FFB7C6-B13F-2C44-BC9E-2C0A5DF0AB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3" name="TextBox 52">
              <a:extLst>
                <a:ext uri="{FF2B5EF4-FFF2-40B4-BE49-F238E27FC236}">
                  <a16:creationId xmlns:a16="http://schemas.microsoft.com/office/drawing/2014/main" id="{92725AA3-9708-3741-9BAF-9B8204116F0A}"/>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4" name="TextBox 53">
              <a:extLst>
                <a:ext uri="{FF2B5EF4-FFF2-40B4-BE49-F238E27FC236}">
                  <a16:creationId xmlns:a16="http://schemas.microsoft.com/office/drawing/2014/main" id="{856A527A-EA10-AA4F-B1AD-032B0AF40026}"/>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5" name="TextBox 54">
              <a:extLst>
                <a:ext uri="{FF2B5EF4-FFF2-40B4-BE49-F238E27FC236}">
                  <a16:creationId xmlns:a16="http://schemas.microsoft.com/office/drawing/2014/main" id="{3AFA8822-5D71-594A-B773-94B163EF52E1}"/>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6" name="TextBox 55">
              <a:extLst>
                <a:ext uri="{FF2B5EF4-FFF2-40B4-BE49-F238E27FC236}">
                  <a16:creationId xmlns:a16="http://schemas.microsoft.com/office/drawing/2014/main" id="{2EAB157C-1CF0-0646-9FD8-71D495E1DC8A}"/>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7" name="Group 56">
            <a:extLst>
              <a:ext uri="{FF2B5EF4-FFF2-40B4-BE49-F238E27FC236}">
                <a16:creationId xmlns:a16="http://schemas.microsoft.com/office/drawing/2014/main" id="{194FF95E-7860-644E-83DB-163FE6C61503}"/>
              </a:ext>
            </a:extLst>
          </p:cNvPr>
          <p:cNvGrpSpPr/>
          <p:nvPr/>
        </p:nvGrpSpPr>
        <p:grpSpPr>
          <a:xfrm>
            <a:off x="914853" y="2186281"/>
            <a:ext cx="3221278" cy="3139524"/>
            <a:chOff x="823752" y="1119456"/>
            <a:chExt cx="3221278" cy="3139524"/>
          </a:xfrm>
        </p:grpSpPr>
        <p:sp>
          <p:nvSpPr>
            <p:cNvPr id="58" name="TextBox 57">
              <a:extLst>
                <a:ext uri="{FF2B5EF4-FFF2-40B4-BE49-F238E27FC236}">
                  <a16:creationId xmlns:a16="http://schemas.microsoft.com/office/drawing/2014/main" id="{120A8214-F5F1-364D-8543-B41D18F895C0}"/>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805A5A95-7C05-0F4A-AD45-B4F42101F6C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0" name="TextBox 59">
              <a:extLst>
                <a:ext uri="{FF2B5EF4-FFF2-40B4-BE49-F238E27FC236}">
                  <a16:creationId xmlns:a16="http://schemas.microsoft.com/office/drawing/2014/main" id="{AF9B2B5A-8E02-C74A-9352-B45E670BC236}"/>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1" name="TextBox 60">
              <a:extLst>
                <a:ext uri="{FF2B5EF4-FFF2-40B4-BE49-F238E27FC236}">
                  <a16:creationId xmlns:a16="http://schemas.microsoft.com/office/drawing/2014/main" id="{3F1BF8AC-6D02-9444-9921-9E7B9F37CD95}"/>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2" name="TextBox 61">
              <a:extLst>
                <a:ext uri="{FF2B5EF4-FFF2-40B4-BE49-F238E27FC236}">
                  <a16:creationId xmlns:a16="http://schemas.microsoft.com/office/drawing/2014/main" id="{7597D486-C407-FB4F-96B9-B74E41EC0B5E}"/>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3" name="TextBox 62">
              <a:extLst>
                <a:ext uri="{FF2B5EF4-FFF2-40B4-BE49-F238E27FC236}">
                  <a16:creationId xmlns:a16="http://schemas.microsoft.com/office/drawing/2014/main" id="{4BA240B2-442C-674E-A200-EEC04D3FE283}"/>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4" name="TextBox 63">
              <a:extLst>
                <a:ext uri="{FF2B5EF4-FFF2-40B4-BE49-F238E27FC236}">
                  <a16:creationId xmlns:a16="http://schemas.microsoft.com/office/drawing/2014/main" id="{CFD678B2-648E-8B4A-AAE0-7A43C422ED62}"/>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1730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02585-6EE8-BC43-B171-64BA46711440}"/>
              </a:ext>
            </a:extLst>
          </p:cNvPr>
          <p:cNvSpPr>
            <a:spLocks noGrp="1"/>
          </p:cNvSpPr>
          <p:nvPr>
            <p:ph type="sldNum" sz="quarter" idx="12"/>
          </p:nvPr>
        </p:nvSpPr>
        <p:spPr/>
        <p:txBody>
          <a:bodyPr/>
          <a:lstStyle/>
          <a:p>
            <a:fld id="{4E77BC79-9480-1042-96E1-82B94DA0811E}" type="slidenum">
              <a:rPr lang="en-US" smtClean="0"/>
              <a:t>85</a:t>
            </a:fld>
            <a:endParaRPr lang="en-US"/>
          </a:p>
        </p:txBody>
      </p:sp>
      <p:sp>
        <p:nvSpPr>
          <p:cNvPr id="3" name="Title 2">
            <a:extLst>
              <a:ext uri="{FF2B5EF4-FFF2-40B4-BE49-F238E27FC236}">
                <a16:creationId xmlns:a16="http://schemas.microsoft.com/office/drawing/2014/main" id="{B7CA3B22-7B7C-2C49-B2B2-D30760474DB6}"/>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11A13F28-A453-A541-8676-36ADA5261DBD}"/>
              </a:ext>
            </a:extLst>
          </p:cNvPr>
          <p:cNvSpPr/>
          <p:nvPr/>
        </p:nvSpPr>
        <p:spPr>
          <a:xfrm>
            <a:off x="1212876" y="2404079"/>
            <a:ext cx="538567" cy="226087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499B2043-24E9-B641-88E7-BA2887CAEF3D}"/>
              </a:ext>
            </a:extLst>
          </p:cNvPr>
          <p:cNvSpPr/>
          <p:nvPr/>
        </p:nvSpPr>
        <p:spPr>
          <a:xfrm>
            <a:off x="1392398" y="4079788"/>
            <a:ext cx="957452" cy="5718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3">
            <a:extLst>
              <a:ext uri="{FF2B5EF4-FFF2-40B4-BE49-F238E27FC236}">
                <a16:creationId xmlns:a16="http://schemas.microsoft.com/office/drawing/2014/main" id="{9A4F3DED-39D8-B448-B23F-AC9547441A55}"/>
              </a:ext>
            </a:extLst>
          </p:cNvPr>
          <p:cNvSpPr txBox="1">
            <a:spLocks noChangeArrowheads="1"/>
          </p:cNvSpPr>
          <p:nvPr/>
        </p:nvSpPr>
        <p:spPr>
          <a:xfrm>
            <a:off x="4585020" y="1808290"/>
            <a:ext cx="4088003" cy="3880247"/>
          </a:xfrm>
          <a:prstGeom prst="rect">
            <a:avLst/>
          </a:prstGeom>
          <a:noFill/>
          <a:ln/>
        </p:spPr>
        <p:txBody>
          <a:bodyPr vert="horz" lIns="91440" tIns="45720" rIns="91440" bIns="45720" rtlCol="0">
            <a:normAutofit fontScale="850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b="1">
                <a:solidFill>
                  <a:srgbClr val="800000"/>
                </a:solidFill>
              </a:rPr>
              <a:t>Backtrace and re-label the whole route as Sources for the next pass</a:t>
            </a:r>
          </a:p>
          <a:p>
            <a:pPr lvl="1"/>
            <a:endParaRPr lang="en-US" b="1">
              <a:solidFill>
                <a:srgbClr val="800000"/>
              </a:solidFill>
            </a:endParaRPr>
          </a:p>
          <a:p>
            <a:r>
              <a:rPr lang="en-US"/>
              <a:t>Note – this is different</a:t>
            </a:r>
          </a:p>
          <a:p>
            <a:pPr lvl="1"/>
            <a:r>
              <a:rPr lang="en-US"/>
              <a:t>We don’t relabel the path as blockage (yet), as we did before</a:t>
            </a:r>
          </a:p>
          <a:p>
            <a:pPr lvl="1"/>
            <a:r>
              <a:rPr lang="en-US"/>
              <a:t>We label it as source, so we can find paths from any point on this segment, to the rest of the targets</a:t>
            </a:r>
            <a:endParaRPr lang="en-US" dirty="0"/>
          </a:p>
        </p:txBody>
      </p:sp>
      <p:grpSp>
        <p:nvGrpSpPr>
          <p:cNvPr id="8" name="Group 14">
            <a:extLst>
              <a:ext uri="{FF2B5EF4-FFF2-40B4-BE49-F238E27FC236}">
                <a16:creationId xmlns:a16="http://schemas.microsoft.com/office/drawing/2014/main" id="{40D06424-1B1B-FA4B-905F-24B9E229C8B4}"/>
              </a:ext>
            </a:extLst>
          </p:cNvPr>
          <p:cNvGrpSpPr>
            <a:grpSpLocks/>
          </p:cNvGrpSpPr>
          <p:nvPr/>
        </p:nvGrpSpPr>
        <p:grpSpPr bwMode="auto">
          <a:xfrm>
            <a:off x="628650" y="1884489"/>
            <a:ext cx="3556000" cy="3309938"/>
            <a:chOff x="344" y="904"/>
            <a:chExt cx="2240" cy="2780"/>
          </a:xfrm>
        </p:grpSpPr>
        <p:sp>
          <p:nvSpPr>
            <p:cNvPr id="9" name="Rectangle 3">
              <a:extLst>
                <a:ext uri="{FF2B5EF4-FFF2-40B4-BE49-F238E27FC236}">
                  <a16:creationId xmlns:a16="http://schemas.microsoft.com/office/drawing/2014/main" id="{DFEFF28C-1D94-8049-BB7F-C53AA0EBE85D}"/>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4">
              <a:extLst>
                <a:ext uri="{FF2B5EF4-FFF2-40B4-BE49-F238E27FC236}">
                  <a16:creationId xmlns:a16="http://schemas.microsoft.com/office/drawing/2014/main" id="{02BC8A64-40B5-B240-AD77-C10450281E44}"/>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5">
              <a:extLst>
                <a:ext uri="{FF2B5EF4-FFF2-40B4-BE49-F238E27FC236}">
                  <a16:creationId xmlns:a16="http://schemas.microsoft.com/office/drawing/2014/main" id="{C12142AE-51CF-5249-BD6A-7F203001F7D1}"/>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6">
              <a:extLst>
                <a:ext uri="{FF2B5EF4-FFF2-40B4-BE49-F238E27FC236}">
                  <a16:creationId xmlns:a16="http://schemas.microsoft.com/office/drawing/2014/main" id="{F7C942DC-4420-3C40-A5F7-6B4E928CF045}"/>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7">
              <a:extLst>
                <a:ext uri="{FF2B5EF4-FFF2-40B4-BE49-F238E27FC236}">
                  <a16:creationId xmlns:a16="http://schemas.microsoft.com/office/drawing/2014/main" id="{17BE0345-B96B-A84F-ABC0-66F5D509BB63}"/>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8">
              <a:extLst>
                <a:ext uri="{FF2B5EF4-FFF2-40B4-BE49-F238E27FC236}">
                  <a16:creationId xmlns:a16="http://schemas.microsoft.com/office/drawing/2014/main" id="{72E6A4E4-5F20-6445-94CD-6F8C8AC7D54B}"/>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9">
              <a:extLst>
                <a:ext uri="{FF2B5EF4-FFF2-40B4-BE49-F238E27FC236}">
                  <a16:creationId xmlns:a16="http://schemas.microsoft.com/office/drawing/2014/main" id="{8F381D86-8829-464B-BCD5-25D93CFCE390}"/>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0">
              <a:extLst>
                <a:ext uri="{FF2B5EF4-FFF2-40B4-BE49-F238E27FC236}">
                  <a16:creationId xmlns:a16="http://schemas.microsoft.com/office/drawing/2014/main" id="{98E2F52E-DD26-6249-B32E-4EEE9DB2FD09}"/>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1">
              <a:extLst>
                <a:ext uri="{FF2B5EF4-FFF2-40B4-BE49-F238E27FC236}">
                  <a16:creationId xmlns:a16="http://schemas.microsoft.com/office/drawing/2014/main" id="{2B99910E-D299-4D45-B35B-8A51ECD7FA73}"/>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2">
              <a:extLst>
                <a:ext uri="{FF2B5EF4-FFF2-40B4-BE49-F238E27FC236}">
                  <a16:creationId xmlns:a16="http://schemas.microsoft.com/office/drawing/2014/main" id="{54CC60B6-E536-694D-A0D2-0E2729E4468C}"/>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3">
              <a:extLst>
                <a:ext uri="{FF2B5EF4-FFF2-40B4-BE49-F238E27FC236}">
                  <a16:creationId xmlns:a16="http://schemas.microsoft.com/office/drawing/2014/main" id="{BED055C1-BF77-0D4F-98A4-76D80021E271}"/>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972CEEF5-3FF0-9748-9A6C-D4B9F9C79DEA}"/>
              </a:ext>
            </a:extLst>
          </p:cNvPr>
          <p:cNvSpPr>
            <a:spLocks noChangeArrowheads="1"/>
          </p:cNvSpPr>
          <p:nvPr/>
        </p:nvSpPr>
        <p:spPr bwMode="auto">
          <a:xfrm>
            <a:off x="1200129" y="249516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5456FC1D-F311-164D-A884-7F7F8F72338D}"/>
              </a:ext>
            </a:extLst>
          </p:cNvPr>
          <p:cNvSpPr>
            <a:spLocks noChangeArrowheads="1"/>
          </p:cNvSpPr>
          <p:nvPr/>
        </p:nvSpPr>
        <p:spPr bwMode="auto">
          <a:xfrm>
            <a:off x="2058433" y="4186753"/>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Rectangle 18">
            <a:extLst>
              <a:ext uri="{FF2B5EF4-FFF2-40B4-BE49-F238E27FC236}">
                <a16:creationId xmlns:a16="http://schemas.microsoft.com/office/drawing/2014/main" id="{79F221AD-A2B5-224D-8D91-55C71C7DC1A2}"/>
              </a:ext>
            </a:extLst>
          </p:cNvPr>
          <p:cNvSpPr>
            <a:spLocks noChangeArrowheads="1"/>
          </p:cNvSpPr>
          <p:nvPr/>
        </p:nvSpPr>
        <p:spPr bwMode="auto">
          <a:xfrm>
            <a:off x="3820742" y="3077990"/>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3" name="TextBox 22">
            <a:extLst>
              <a:ext uri="{FF2B5EF4-FFF2-40B4-BE49-F238E27FC236}">
                <a16:creationId xmlns:a16="http://schemas.microsoft.com/office/drawing/2014/main" id="{CFACF00E-9AF2-1C47-9F79-5531142FC557}"/>
              </a:ext>
            </a:extLst>
          </p:cNvPr>
          <p:cNvSpPr txBox="1"/>
          <p:nvPr/>
        </p:nvSpPr>
        <p:spPr>
          <a:xfrm>
            <a:off x="1432290" y="252377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4" name="Group 23">
            <a:extLst>
              <a:ext uri="{FF2B5EF4-FFF2-40B4-BE49-F238E27FC236}">
                <a16:creationId xmlns:a16="http://schemas.microsoft.com/office/drawing/2014/main" id="{11584D07-DAE5-1949-B4D5-017ADDB54C7C}"/>
              </a:ext>
            </a:extLst>
          </p:cNvPr>
          <p:cNvGrpSpPr/>
          <p:nvPr/>
        </p:nvGrpSpPr>
        <p:grpSpPr>
          <a:xfrm>
            <a:off x="759165" y="1997908"/>
            <a:ext cx="1430598" cy="1444950"/>
            <a:chOff x="849489" y="1143197"/>
            <a:chExt cx="1430598" cy="1444950"/>
          </a:xfrm>
        </p:grpSpPr>
        <p:sp>
          <p:nvSpPr>
            <p:cNvPr id="25" name="TextBox 24">
              <a:extLst>
                <a:ext uri="{FF2B5EF4-FFF2-40B4-BE49-F238E27FC236}">
                  <a16:creationId xmlns:a16="http://schemas.microsoft.com/office/drawing/2014/main" id="{6C414505-3D7B-D848-8192-BB53898E6094}"/>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703FB34A-58F8-F040-8F3E-91119538740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1F922D30-6A87-C246-9F51-FAF960A29071}"/>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8" name="TextBox 27">
              <a:extLst>
                <a:ext uri="{FF2B5EF4-FFF2-40B4-BE49-F238E27FC236}">
                  <a16:creationId xmlns:a16="http://schemas.microsoft.com/office/drawing/2014/main" id="{BEF25F16-C80B-2D48-A738-90A617C3E264}"/>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9" name="Group 28">
            <a:extLst>
              <a:ext uri="{FF2B5EF4-FFF2-40B4-BE49-F238E27FC236}">
                <a16:creationId xmlns:a16="http://schemas.microsoft.com/office/drawing/2014/main" id="{C9A50DDF-A1E4-FA43-8555-B8166AB54544}"/>
              </a:ext>
            </a:extLst>
          </p:cNvPr>
          <p:cNvGrpSpPr/>
          <p:nvPr/>
        </p:nvGrpSpPr>
        <p:grpSpPr>
          <a:xfrm>
            <a:off x="736060" y="1993033"/>
            <a:ext cx="2030058" cy="2032826"/>
            <a:chOff x="826384" y="1138322"/>
            <a:chExt cx="2030058" cy="2032826"/>
          </a:xfrm>
        </p:grpSpPr>
        <p:sp>
          <p:nvSpPr>
            <p:cNvPr id="30" name="TextBox 29">
              <a:extLst>
                <a:ext uri="{FF2B5EF4-FFF2-40B4-BE49-F238E27FC236}">
                  <a16:creationId xmlns:a16="http://schemas.microsoft.com/office/drawing/2014/main" id="{2F243F4B-B459-8348-AFB8-5C8FB7517051}"/>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07281B94-C146-2448-ADC6-ECC57CAFC80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EC5115E0-7F08-EC41-B343-9396D9763FBB}"/>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C09D43A9-4089-A641-9EDC-2559911CF9B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4A5DFA23-22D4-5644-B481-7DE18EFB0E9C}"/>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5" name="TextBox 34">
              <a:extLst>
                <a:ext uri="{FF2B5EF4-FFF2-40B4-BE49-F238E27FC236}">
                  <a16:creationId xmlns:a16="http://schemas.microsoft.com/office/drawing/2014/main" id="{5D660506-92B7-E148-A704-899CC2FFF0C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6" name="Group 35">
            <a:extLst>
              <a:ext uri="{FF2B5EF4-FFF2-40B4-BE49-F238E27FC236}">
                <a16:creationId xmlns:a16="http://schemas.microsoft.com/office/drawing/2014/main" id="{B1BA6086-352F-7E41-8F46-4138C5E1D442}"/>
              </a:ext>
            </a:extLst>
          </p:cNvPr>
          <p:cNvGrpSpPr/>
          <p:nvPr/>
        </p:nvGrpSpPr>
        <p:grpSpPr>
          <a:xfrm>
            <a:off x="714007" y="1980816"/>
            <a:ext cx="2609046" cy="2574846"/>
            <a:chOff x="804331" y="1126105"/>
            <a:chExt cx="2609046" cy="2574846"/>
          </a:xfrm>
        </p:grpSpPr>
        <p:sp>
          <p:nvSpPr>
            <p:cNvPr id="37" name="TextBox 36">
              <a:extLst>
                <a:ext uri="{FF2B5EF4-FFF2-40B4-BE49-F238E27FC236}">
                  <a16:creationId xmlns:a16="http://schemas.microsoft.com/office/drawing/2014/main" id="{7E93CE6D-2172-A04E-9A83-3929B6EDF121}"/>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AE7BCCDD-E8CD-4241-8998-E534068AF7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BF581634-9915-7C4D-BB6A-F29BE1104E16}"/>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989252D9-03FD-F04E-8B41-257C0609EF00}"/>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22839A43-97BB-5445-8B6E-233FC7E457BB}"/>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2" name="TextBox 41">
              <a:extLst>
                <a:ext uri="{FF2B5EF4-FFF2-40B4-BE49-F238E27FC236}">
                  <a16:creationId xmlns:a16="http://schemas.microsoft.com/office/drawing/2014/main" id="{5025CCC3-46F4-5944-86E4-54E57264A0D2}"/>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3" name="Group 42">
            <a:extLst>
              <a:ext uri="{FF2B5EF4-FFF2-40B4-BE49-F238E27FC236}">
                <a16:creationId xmlns:a16="http://schemas.microsoft.com/office/drawing/2014/main" id="{4F2A8B67-39D7-6B4D-BF6B-4186B2BEB2C6}"/>
              </a:ext>
            </a:extLst>
          </p:cNvPr>
          <p:cNvGrpSpPr/>
          <p:nvPr/>
        </p:nvGrpSpPr>
        <p:grpSpPr>
          <a:xfrm>
            <a:off x="733428" y="1974167"/>
            <a:ext cx="3221278" cy="3139524"/>
            <a:chOff x="823752" y="1119456"/>
            <a:chExt cx="3221278" cy="3139524"/>
          </a:xfrm>
        </p:grpSpPr>
        <p:sp>
          <p:nvSpPr>
            <p:cNvPr id="44" name="TextBox 43">
              <a:extLst>
                <a:ext uri="{FF2B5EF4-FFF2-40B4-BE49-F238E27FC236}">
                  <a16:creationId xmlns:a16="http://schemas.microsoft.com/office/drawing/2014/main" id="{D4FCF11F-6CAA-A74B-967A-2033201551FF}"/>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8844D530-B4AF-E84B-8305-BE4C1213F11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88C406E6-5555-A149-8580-58BB497B8F33}"/>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FB28127B-A703-1341-96D6-8629824F2DCA}"/>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3CE45413-6A8A-454F-8A15-037F69DEDAC5}"/>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9E4446C6-A089-3D49-834B-C7FA58D897F7}"/>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0" name="TextBox 49">
              <a:extLst>
                <a:ext uri="{FF2B5EF4-FFF2-40B4-BE49-F238E27FC236}">
                  <a16:creationId xmlns:a16="http://schemas.microsoft.com/office/drawing/2014/main" id="{5D4B7110-D5B1-5A42-9483-C79063BB259B}"/>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06630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77E01-0A20-3C4D-9C49-3315ADE03EDE}"/>
              </a:ext>
            </a:extLst>
          </p:cNvPr>
          <p:cNvSpPr>
            <a:spLocks noGrp="1"/>
          </p:cNvSpPr>
          <p:nvPr>
            <p:ph type="sldNum" sz="quarter" idx="12"/>
          </p:nvPr>
        </p:nvSpPr>
        <p:spPr/>
        <p:txBody>
          <a:bodyPr/>
          <a:lstStyle/>
          <a:p>
            <a:fld id="{4E77BC79-9480-1042-96E1-82B94DA0811E}" type="slidenum">
              <a:rPr lang="en-US" smtClean="0"/>
              <a:t>86</a:t>
            </a:fld>
            <a:endParaRPr lang="en-US"/>
          </a:p>
        </p:txBody>
      </p:sp>
      <p:sp>
        <p:nvSpPr>
          <p:cNvPr id="3" name="Title 2">
            <a:extLst>
              <a:ext uri="{FF2B5EF4-FFF2-40B4-BE49-F238E27FC236}">
                <a16:creationId xmlns:a16="http://schemas.microsoft.com/office/drawing/2014/main" id="{99CFED87-0236-9B48-8EBA-853B8BEEB363}"/>
              </a:ext>
            </a:extLst>
          </p:cNvPr>
          <p:cNvSpPr>
            <a:spLocks noGrp="1"/>
          </p:cNvSpPr>
          <p:nvPr>
            <p:ph type="title"/>
          </p:nvPr>
        </p:nvSpPr>
        <p:spPr/>
        <p:txBody>
          <a:bodyPr/>
          <a:lstStyle/>
          <a:p>
            <a:r>
              <a:rPr lang="en-US" dirty="0"/>
              <a:t>Multi-point Nets</a:t>
            </a:r>
          </a:p>
        </p:txBody>
      </p:sp>
      <p:grpSp>
        <p:nvGrpSpPr>
          <p:cNvPr id="5" name="Group 50">
            <a:extLst>
              <a:ext uri="{FF2B5EF4-FFF2-40B4-BE49-F238E27FC236}">
                <a16:creationId xmlns:a16="http://schemas.microsoft.com/office/drawing/2014/main" id="{9B82EF88-5306-0741-9530-5E89B81555F5}"/>
              </a:ext>
            </a:extLst>
          </p:cNvPr>
          <p:cNvGrpSpPr>
            <a:grpSpLocks/>
          </p:cNvGrpSpPr>
          <p:nvPr/>
        </p:nvGrpSpPr>
        <p:grpSpPr bwMode="auto">
          <a:xfrm>
            <a:off x="532999" y="1909937"/>
            <a:ext cx="3460750" cy="3309938"/>
            <a:chOff x="360" y="912"/>
            <a:chExt cx="2180" cy="2780"/>
          </a:xfrm>
        </p:grpSpPr>
        <p:sp>
          <p:nvSpPr>
            <p:cNvPr id="6" name="Rectangle 3">
              <a:extLst>
                <a:ext uri="{FF2B5EF4-FFF2-40B4-BE49-F238E27FC236}">
                  <a16:creationId xmlns:a16="http://schemas.microsoft.com/office/drawing/2014/main" id="{F742F270-A83F-3A4B-A57C-DCD001D48DE7}"/>
                </a:ext>
              </a:extLst>
            </p:cNvPr>
            <p:cNvSpPr>
              <a:spLocks noChangeArrowheads="1"/>
            </p:cNvSpPr>
            <p:nvPr/>
          </p:nvSpPr>
          <p:spPr bwMode="auto">
            <a:xfrm>
              <a:off x="360" y="912"/>
              <a:ext cx="218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4">
              <a:extLst>
                <a:ext uri="{FF2B5EF4-FFF2-40B4-BE49-F238E27FC236}">
                  <a16:creationId xmlns:a16="http://schemas.microsoft.com/office/drawing/2014/main" id="{81E865A4-E3BD-694F-8E2C-533E8CBD5249}"/>
                </a:ext>
              </a:extLst>
            </p:cNvPr>
            <p:cNvSpPr>
              <a:spLocks noChangeShapeType="1"/>
            </p:cNvSpPr>
            <p:nvPr/>
          </p:nvSpPr>
          <p:spPr bwMode="auto">
            <a:xfrm>
              <a:off x="372" y="1360"/>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5">
              <a:extLst>
                <a:ext uri="{FF2B5EF4-FFF2-40B4-BE49-F238E27FC236}">
                  <a16:creationId xmlns:a16="http://schemas.microsoft.com/office/drawing/2014/main" id="{F5A7ECC8-2977-B044-9061-75930BBC9C4A}"/>
                </a:ext>
              </a:extLst>
            </p:cNvPr>
            <p:cNvSpPr>
              <a:spLocks noChangeShapeType="1"/>
            </p:cNvSpPr>
            <p:nvPr/>
          </p:nvSpPr>
          <p:spPr bwMode="auto">
            <a:xfrm>
              <a:off x="372" y="1828"/>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6">
              <a:extLst>
                <a:ext uri="{FF2B5EF4-FFF2-40B4-BE49-F238E27FC236}">
                  <a16:creationId xmlns:a16="http://schemas.microsoft.com/office/drawing/2014/main" id="{4CF868F7-0161-CD49-810C-FCF179C8F203}"/>
                </a:ext>
              </a:extLst>
            </p:cNvPr>
            <p:cNvSpPr>
              <a:spLocks noChangeShapeType="1"/>
            </p:cNvSpPr>
            <p:nvPr/>
          </p:nvSpPr>
          <p:spPr bwMode="auto">
            <a:xfrm>
              <a:off x="372" y="2296"/>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7">
              <a:extLst>
                <a:ext uri="{FF2B5EF4-FFF2-40B4-BE49-F238E27FC236}">
                  <a16:creationId xmlns:a16="http://schemas.microsoft.com/office/drawing/2014/main" id="{7F214F19-7F3C-7944-A3C6-A3A3310DC034}"/>
                </a:ext>
              </a:extLst>
            </p:cNvPr>
            <p:cNvSpPr>
              <a:spLocks noChangeShapeType="1"/>
            </p:cNvSpPr>
            <p:nvPr/>
          </p:nvSpPr>
          <p:spPr bwMode="auto">
            <a:xfrm>
              <a:off x="372" y="2764"/>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8">
              <a:extLst>
                <a:ext uri="{FF2B5EF4-FFF2-40B4-BE49-F238E27FC236}">
                  <a16:creationId xmlns:a16="http://schemas.microsoft.com/office/drawing/2014/main" id="{16E832C1-2191-2A46-9D9C-0095F527DA44}"/>
                </a:ext>
              </a:extLst>
            </p:cNvPr>
            <p:cNvSpPr>
              <a:spLocks noChangeShapeType="1"/>
            </p:cNvSpPr>
            <p:nvPr/>
          </p:nvSpPr>
          <p:spPr bwMode="auto">
            <a:xfrm>
              <a:off x="372" y="3232"/>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9">
              <a:extLst>
                <a:ext uri="{FF2B5EF4-FFF2-40B4-BE49-F238E27FC236}">
                  <a16:creationId xmlns:a16="http://schemas.microsoft.com/office/drawing/2014/main" id="{B831C98D-77C9-CD44-884B-8EBAC16C17BD}"/>
                </a:ext>
              </a:extLst>
            </p:cNvPr>
            <p:cNvSpPr>
              <a:spLocks noChangeShapeType="1"/>
            </p:cNvSpPr>
            <p:nvPr/>
          </p:nvSpPr>
          <p:spPr bwMode="auto">
            <a:xfrm>
              <a:off x="724" y="92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0">
              <a:extLst>
                <a:ext uri="{FF2B5EF4-FFF2-40B4-BE49-F238E27FC236}">
                  <a16:creationId xmlns:a16="http://schemas.microsoft.com/office/drawing/2014/main" id="{EF17B491-8E97-1744-A701-15648BF253D0}"/>
                </a:ext>
              </a:extLst>
            </p:cNvPr>
            <p:cNvSpPr>
              <a:spLocks noChangeShapeType="1"/>
            </p:cNvSpPr>
            <p:nvPr/>
          </p:nvSpPr>
          <p:spPr bwMode="auto">
            <a:xfrm>
              <a:off x="1072"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1">
              <a:extLst>
                <a:ext uri="{FF2B5EF4-FFF2-40B4-BE49-F238E27FC236}">
                  <a16:creationId xmlns:a16="http://schemas.microsoft.com/office/drawing/2014/main" id="{E3ABB205-4E6C-ED44-85F6-E176B4F343A8}"/>
                </a:ext>
              </a:extLst>
            </p:cNvPr>
            <p:cNvSpPr>
              <a:spLocks noChangeShapeType="1"/>
            </p:cNvSpPr>
            <p:nvPr/>
          </p:nvSpPr>
          <p:spPr bwMode="auto">
            <a:xfrm>
              <a:off x="144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2">
              <a:extLst>
                <a:ext uri="{FF2B5EF4-FFF2-40B4-BE49-F238E27FC236}">
                  <a16:creationId xmlns:a16="http://schemas.microsoft.com/office/drawing/2014/main" id="{ACFB2D87-6895-084C-B48B-846B50D6E3DB}"/>
                </a:ext>
              </a:extLst>
            </p:cNvPr>
            <p:cNvSpPr>
              <a:spLocks noChangeShapeType="1"/>
            </p:cNvSpPr>
            <p:nvPr/>
          </p:nvSpPr>
          <p:spPr bwMode="auto">
            <a:xfrm>
              <a:off x="180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3">
              <a:extLst>
                <a:ext uri="{FF2B5EF4-FFF2-40B4-BE49-F238E27FC236}">
                  <a16:creationId xmlns:a16="http://schemas.microsoft.com/office/drawing/2014/main" id="{3BA4850D-729E-2248-9456-861BA2BE4334}"/>
                </a:ext>
              </a:extLst>
            </p:cNvPr>
            <p:cNvSpPr>
              <a:spLocks noChangeShapeType="1"/>
            </p:cNvSpPr>
            <p:nvPr/>
          </p:nvSpPr>
          <p:spPr bwMode="auto">
            <a:xfrm>
              <a:off x="216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Rectangle 14">
              <a:extLst>
                <a:ext uri="{FF2B5EF4-FFF2-40B4-BE49-F238E27FC236}">
                  <a16:creationId xmlns:a16="http://schemas.microsoft.com/office/drawing/2014/main" id="{5ACC6112-5037-9646-A7CA-E24A2D40D305}"/>
                </a:ext>
              </a:extLst>
            </p:cNvPr>
            <p:cNvSpPr>
              <a:spLocks noChangeArrowheads="1"/>
            </p:cNvSpPr>
            <p:nvPr/>
          </p:nvSpPr>
          <p:spPr bwMode="auto">
            <a:xfrm>
              <a:off x="42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 name="Rectangle 15">
              <a:extLst>
                <a:ext uri="{FF2B5EF4-FFF2-40B4-BE49-F238E27FC236}">
                  <a16:creationId xmlns:a16="http://schemas.microsoft.com/office/drawing/2014/main" id="{24D716B7-426A-DE46-AC6A-7678828DA5DB}"/>
                </a:ext>
              </a:extLst>
            </p:cNvPr>
            <p:cNvSpPr>
              <a:spLocks noChangeArrowheads="1"/>
            </p:cNvSpPr>
            <p:nvPr/>
          </p:nvSpPr>
          <p:spPr bwMode="auto">
            <a:xfrm>
              <a:off x="112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6">
              <a:extLst>
                <a:ext uri="{FF2B5EF4-FFF2-40B4-BE49-F238E27FC236}">
                  <a16:creationId xmlns:a16="http://schemas.microsoft.com/office/drawing/2014/main" id="{BA20AFE4-31DB-E247-A5A0-45C658B38BC2}"/>
                </a:ext>
              </a:extLst>
            </p:cNvPr>
            <p:cNvSpPr>
              <a:spLocks noChangeArrowheads="1"/>
            </p:cNvSpPr>
            <p:nvPr/>
          </p:nvSpPr>
          <p:spPr bwMode="auto">
            <a:xfrm>
              <a:off x="421"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7">
              <a:extLst>
                <a:ext uri="{FF2B5EF4-FFF2-40B4-BE49-F238E27FC236}">
                  <a16:creationId xmlns:a16="http://schemas.microsoft.com/office/drawing/2014/main" id="{79E56850-FB7E-644B-B2EF-0ADA17727EBA}"/>
                </a:ext>
              </a:extLst>
            </p:cNvPr>
            <p:cNvSpPr>
              <a:spLocks noChangeArrowheads="1"/>
            </p:cNvSpPr>
            <p:nvPr/>
          </p:nvSpPr>
          <p:spPr bwMode="auto">
            <a:xfrm>
              <a:off x="421"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8">
              <a:extLst>
                <a:ext uri="{FF2B5EF4-FFF2-40B4-BE49-F238E27FC236}">
                  <a16:creationId xmlns:a16="http://schemas.microsoft.com/office/drawing/2014/main" id="{D1175F5A-7F2D-3A40-AC85-0B97BDD6F17E}"/>
                </a:ext>
              </a:extLst>
            </p:cNvPr>
            <p:cNvSpPr>
              <a:spLocks noChangeArrowheads="1"/>
            </p:cNvSpPr>
            <p:nvPr/>
          </p:nvSpPr>
          <p:spPr bwMode="auto">
            <a:xfrm>
              <a:off x="78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9">
              <a:extLst>
                <a:ext uri="{FF2B5EF4-FFF2-40B4-BE49-F238E27FC236}">
                  <a16:creationId xmlns:a16="http://schemas.microsoft.com/office/drawing/2014/main" id="{4A6BC09B-D35D-FD4B-A19C-ABEE8076D207}"/>
                </a:ext>
              </a:extLst>
            </p:cNvPr>
            <p:cNvSpPr>
              <a:spLocks noChangeArrowheads="1"/>
            </p:cNvSpPr>
            <p:nvPr/>
          </p:nvSpPr>
          <p:spPr bwMode="auto">
            <a:xfrm>
              <a:off x="151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20">
              <a:extLst>
                <a:ext uri="{FF2B5EF4-FFF2-40B4-BE49-F238E27FC236}">
                  <a16:creationId xmlns:a16="http://schemas.microsoft.com/office/drawing/2014/main" id="{24C77DAC-F73C-E14E-9EAA-6082261813B9}"/>
                </a:ext>
              </a:extLst>
            </p:cNvPr>
            <p:cNvSpPr>
              <a:spLocks noChangeArrowheads="1"/>
            </p:cNvSpPr>
            <p:nvPr/>
          </p:nvSpPr>
          <p:spPr bwMode="auto">
            <a:xfrm>
              <a:off x="2245"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1">
              <a:extLst>
                <a:ext uri="{FF2B5EF4-FFF2-40B4-BE49-F238E27FC236}">
                  <a16:creationId xmlns:a16="http://schemas.microsoft.com/office/drawing/2014/main" id="{C6093CB6-2602-1A42-8819-5B23F25AFBCA}"/>
                </a:ext>
              </a:extLst>
            </p:cNvPr>
            <p:cNvSpPr>
              <a:spLocks noChangeArrowheads="1"/>
            </p:cNvSpPr>
            <p:nvPr/>
          </p:nvSpPr>
          <p:spPr bwMode="auto">
            <a:xfrm>
              <a:off x="187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2">
              <a:extLst>
                <a:ext uri="{FF2B5EF4-FFF2-40B4-BE49-F238E27FC236}">
                  <a16:creationId xmlns:a16="http://schemas.microsoft.com/office/drawing/2014/main" id="{0C05C349-6CF3-724F-8CAD-A1CC24F5BAFC}"/>
                </a:ext>
              </a:extLst>
            </p:cNvPr>
            <p:cNvSpPr>
              <a:spLocks noChangeArrowheads="1"/>
            </p:cNvSpPr>
            <p:nvPr/>
          </p:nvSpPr>
          <p:spPr bwMode="auto">
            <a:xfrm>
              <a:off x="421"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3">
              <a:extLst>
                <a:ext uri="{FF2B5EF4-FFF2-40B4-BE49-F238E27FC236}">
                  <a16:creationId xmlns:a16="http://schemas.microsoft.com/office/drawing/2014/main" id="{B3371D5B-648B-BE46-9268-9472184FEB73}"/>
                </a:ext>
              </a:extLst>
            </p:cNvPr>
            <p:cNvSpPr>
              <a:spLocks noChangeArrowheads="1"/>
            </p:cNvSpPr>
            <p:nvPr/>
          </p:nvSpPr>
          <p:spPr bwMode="auto">
            <a:xfrm>
              <a:off x="421"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4">
              <a:extLst>
                <a:ext uri="{FF2B5EF4-FFF2-40B4-BE49-F238E27FC236}">
                  <a16:creationId xmlns:a16="http://schemas.microsoft.com/office/drawing/2014/main" id="{284B83BC-620C-4649-AEC1-EC0B8C8B4FE2}"/>
                </a:ext>
              </a:extLst>
            </p:cNvPr>
            <p:cNvSpPr>
              <a:spLocks noChangeArrowheads="1"/>
            </p:cNvSpPr>
            <p:nvPr/>
          </p:nvSpPr>
          <p:spPr bwMode="auto">
            <a:xfrm>
              <a:off x="42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5">
              <a:extLst>
                <a:ext uri="{FF2B5EF4-FFF2-40B4-BE49-F238E27FC236}">
                  <a16:creationId xmlns:a16="http://schemas.microsoft.com/office/drawing/2014/main" id="{A5A0BE5C-2ACE-6848-906D-BB2DD3D5507F}"/>
                </a:ext>
              </a:extLst>
            </p:cNvPr>
            <p:cNvSpPr>
              <a:spLocks noChangeArrowheads="1"/>
            </p:cNvSpPr>
            <p:nvPr/>
          </p:nvSpPr>
          <p:spPr bwMode="auto">
            <a:xfrm>
              <a:off x="781" y="192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9" name="Rectangle 26">
              <a:extLst>
                <a:ext uri="{FF2B5EF4-FFF2-40B4-BE49-F238E27FC236}">
                  <a16:creationId xmlns:a16="http://schemas.microsoft.com/office/drawing/2014/main" id="{B893795E-36A9-A840-8FA6-FC26D30318E4}"/>
                </a:ext>
              </a:extLst>
            </p:cNvPr>
            <p:cNvSpPr>
              <a:spLocks noChangeArrowheads="1"/>
            </p:cNvSpPr>
            <p:nvPr/>
          </p:nvSpPr>
          <p:spPr bwMode="auto">
            <a:xfrm>
              <a:off x="781" y="1452"/>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7">
              <a:extLst>
                <a:ext uri="{FF2B5EF4-FFF2-40B4-BE49-F238E27FC236}">
                  <a16:creationId xmlns:a16="http://schemas.microsoft.com/office/drawing/2014/main" id="{F3C94534-A96C-114E-BAAB-722964659ABF}"/>
                </a:ext>
              </a:extLst>
            </p:cNvPr>
            <p:cNvSpPr>
              <a:spLocks noChangeArrowheads="1"/>
            </p:cNvSpPr>
            <p:nvPr/>
          </p:nvSpPr>
          <p:spPr bwMode="auto">
            <a:xfrm>
              <a:off x="781" y="240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8">
              <a:extLst>
                <a:ext uri="{FF2B5EF4-FFF2-40B4-BE49-F238E27FC236}">
                  <a16:creationId xmlns:a16="http://schemas.microsoft.com/office/drawing/2014/main" id="{6BA21BBE-C5E6-264E-A6D4-B02BD45AB552}"/>
                </a:ext>
              </a:extLst>
            </p:cNvPr>
            <p:cNvSpPr>
              <a:spLocks noChangeArrowheads="1"/>
            </p:cNvSpPr>
            <p:nvPr/>
          </p:nvSpPr>
          <p:spPr bwMode="auto">
            <a:xfrm>
              <a:off x="781" y="2868"/>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9">
              <a:extLst>
                <a:ext uri="{FF2B5EF4-FFF2-40B4-BE49-F238E27FC236}">
                  <a16:creationId xmlns:a16="http://schemas.microsoft.com/office/drawing/2014/main" id="{BC0F4FB7-6C6E-1C49-AF8B-3FAB625523BA}"/>
                </a:ext>
              </a:extLst>
            </p:cNvPr>
            <p:cNvSpPr>
              <a:spLocks noChangeArrowheads="1"/>
            </p:cNvSpPr>
            <p:nvPr/>
          </p:nvSpPr>
          <p:spPr bwMode="auto">
            <a:xfrm>
              <a:off x="78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3" name="Rectangle 30">
              <a:extLst>
                <a:ext uri="{FF2B5EF4-FFF2-40B4-BE49-F238E27FC236}">
                  <a16:creationId xmlns:a16="http://schemas.microsoft.com/office/drawing/2014/main" id="{9285EFA2-BBC6-9B46-AE5D-6C89349C4CC4}"/>
                </a:ext>
              </a:extLst>
            </p:cNvPr>
            <p:cNvSpPr>
              <a:spLocks noChangeArrowheads="1"/>
            </p:cNvSpPr>
            <p:nvPr/>
          </p:nvSpPr>
          <p:spPr bwMode="auto">
            <a:xfrm>
              <a:off x="116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1">
              <a:extLst>
                <a:ext uri="{FF2B5EF4-FFF2-40B4-BE49-F238E27FC236}">
                  <a16:creationId xmlns:a16="http://schemas.microsoft.com/office/drawing/2014/main" id="{2FCC7AB4-D664-A24B-8915-6554FEED69B8}"/>
                </a:ext>
              </a:extLst>
            </p:cNvPr>
            <p:cNvSpPr>
              <a:spLocks noChangeArrowheads="1"/>
            </p:cNvSpPr>
            <p:nvPr/>
          </p:nvSpPr>
          <p:spPr bwMode="auto">
            <a:xfrm>
              <a:off x="116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2">
              <a:extLst>
                <a:ext uri="{FF2B5EF4-FFF2-40B4-BE49-F238E27FC236}">
                  <a16:creationId xmlns:a16="http://schemas.microsoft.com/office/drawing/2014/main" id="{5FDAFF8E-39DF-564B-BAE4-1337DEC73FD2}"/>
                </a:ext>
              </a:extLst>
            </p:cNvPr>
            <p:cNvSpPr>
              <a:spLocks noChangeArrowheads="1"/>
            </p:cNvSpPr>
            <p:nvPr/>
          </p:nvSpPr>
          <p:spPr bwMode="auto">
            <a:xfrm>
              <a:off x="116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3">
              <a:extLst>
                <a:ext uri="{FF2B5EF4-FFF2-40B4-BE49-F238E27FC236}">
                  <a16:creationId xmlns:a16="http://schemas.microsoft.com/office/drawing/2014/main" id="{6C5F06F5-096D-144D-AD93-7AECBEAC315A}"/>
                </a:ext>
              </a:extLst>
            </p:cNvPr>
            <p:cNvSpPr>
              <a:spLocks noChangeArrowheads="1"/>
            </p:cNvSpPr>
            <p:nvPr/>
          </p:nvSpPr>
          <p:spPr bwMode="auto">
            <a:xfrm>
              <a:off x="1165" y="288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7" name="Rectangle 34">
              <a:extLst>
                <a:ext uri="{FF2B5EF4-FFF2-40B4-BE49-F238E27FC236}">
                  <a16:creationId xmlns:a16="http://schemas.microsoft.com/office/drawing/2014/main" id="{6331B719-4F2F-B244-A71C-93A3CE5DB841}"/>
                </a:ext>
              </a:extLst>
            </p:cNvPr>
            <p:cNvSpPr>
              <a:spLocks noChangeArrowheads="1"/>
            </p:cNvSpPr>
            <p:nvPr/>
          </p:nvSpPr>
          <p:spPr bwMode="auto">
            <a:xfrm>
              <a:off x="116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8" name="Rectangle 35">
              <a:extLst>
                <a:ext uri="{FF2B5EF4-FFF2-40B4-BE49-F238E27FC236}">
                  <a16:creationId xmlns:a16="http://schemas.microsoft.com/office/drawing/2014/main" id="{10DF2DAA-B4B8-B04D-8016-45A18A90E4E0}"/>
                </a:ext>
              </a:extLst>
            </p:cNvPr>
            <p:cNvSpPr>
              <a:spLocks noChangeArrowheads="1"/>
            </p:cNvSpPr>
            <p:nvPr/>
          </p:nvSpPr>
          <p:spPr bwMode="auto">
            <a:xfrm>
              <a:off x="152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6">
              <a:extLst>
                <a:ext uri="{FF2B5EF4-FFF2-40B4-BE49-F238E27FC236}">
                  <a16:creationId xmlns:a16="http://schemas.microsoft.com/office/drawing/2014/main" id="{B38373DB-48F1-6942-B532-6758573F86FC}"/>
                </a:ext>
              </a:extLst>
            </p:cNvPr>
            <p:cNvSpPr>
              <a:spLocks noChangeArrowheads="1"/>
            </p:cNvSpPr>
            <p:nvPr/>
          </p:nvSpPr>
          <p:spPr bwMode="auto">
            <a:xfrm>
              <a:off x="152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7">
              <a:extLst>
                <a:ext uri="{FF2B5EF4-FFF2-40B4-BE49-F238E27FC236}">
                  <a16:creationId xmlns:a16="http://schemas.microsoft.com/office/drawing/2014/main" id="{97ABD37D-D2F5-7B43-992D-096327C1206F}"/>
                </a:ext>
              </a:extLst>
            </p:cNvPr>
            <p:cNvSpPr>
              <a:spLocks noChangeArrowheads="1"/>
            </p:cNvSpPr>
            <p:nvPr/>
          </p:nvSpPr>
          <p:spPr bwMode="auto">
            <a:xfrm>
              <a:off x="152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8">
              <a:extLst>
                <a:ext uri="{FF2B5EF4-FFF2-40B4-BE49-F238E27FC236}">
                  <a16:creationId xmlns:a16="http://schemas.microsoft.com/office/drawing/2014/main" id="{5BF0E478-E746-8D41-9AF6-1C4E76E58C43}"/>
                </a:ext>
              </a:extLst>
            </p:cNvPr>
            <p:cNvSpPr>
              <a:spLocks noChangeArrowheads="1"/>
            </p:cNvSpPr>
            <p:nvPr/>
          </p:nvSpPr>
          <p:spPr bwMode="auto">
            <a:xfrm>
              <a:off x="1525" y="288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9">
              <a:extLst>
                <a:ext uri="{FF2B5EF4-FFF2-40B4-BE49-F238E27FC236}">
                  <a16:creationId xmlns:a16="http://schemas.microsoft.com/office/drawing/2014/main" id="{1A89DE8B-462B-8243-BFA3-61B5258D4BED}"/>
                </a:ext>
              </a:extLst>
            </p:cNvPr>
            <p:cNvSpPr>
              <a:spLocks noChangeArrowheads="1"/>
            </p:cNvSpPr>
            <p:nvPr/>
          </p:nvSpPr>
          <p:spPr bwMode="auto">
            <a:xfrm>
              <a:off x="152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40">
              <a:extLst>
                <a:ext uri="{FF2B5EF4-FFF2-40B4-BE49-F238E27FC236}">
                  <a16:creationId xmlns:a16="http://schemas.microsoft.com/office/drawing/2014/main" id="{C70B5280-A4DB-634E-A7C4-E5C7531F6017}"/>
                </a:ext>
              </a:extLst>
            </p:cNvPr>
            <p:cNvSpPr>
              <a:spLocks noChangeArrowheads="1"/>
            </p:cNvSpPr>
            <p:nvPr/>
          </p:nvSpPr>
          <p:spPr bwMode="auto">
            <a:xfrm>
              <a:off x="1897"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1">
              <a:extLst>
                <a:ext uri="{FF2B5EF4-FFF2-40B4-BE49-F238E27FC236}">
                  <a16:creationId xmlns:a16="http://schemas.microsoft.com/office/drawing/2014/main" id="{11CF8599-BBFC-8642-8487-DF1A91BE57DA}"/>
                </a:ext>
              </a:extLst>
            </p:cNvPr>
            <p:cNvSpPr>
              <a:spLocks noChangeArrowheads="1"/>
            </p:cNvSpPr>
            <p:nvPr/>
          </p:nvSpPr>
          <p:spPr bwMode="auto">
            <a:xfrm>
              <a:off x="189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2">
              <a:extLst>
                <a:ext uri="{FF2B5EF4-FFF2-40B4-BE49-F238E27FC236}">
                  <a16:creationId xmlns:a16="http://schemas.microsoft.com/office/drawing/2014/main" id="{767B7CDA-4738-8841-BF01-879ADAE68441}"/>
                </a:ext>
              </a:extLst>
            </p:cNvPr>
            <p:cNvSpPr>
              <a:spLocks noChangeArrowheads="1"/>
            </p:cNvSpPr>
            <p:nvPr/>
          </p:nvSpPr>
          <p:spPr bwMode="auto">
            <a:xfrm>
              <a:off x="189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3">
              <a:extLst>
                <a:ext uri="{FF2B5EF4-FFF2-40B4-BE49-F238E27FC236}">
                  <a16:creationId xmlns:a16="http://schemas.microsoft.com/office/drawing/2014/main" id="{9EEDEF61-EDEB-0C4F-BDBA-9A7CF6AEC462}"/>
                </a:ext>
              </a:extLst>
            </p:cNvPr>
            <p:cNvSpPr>
              <a:spLocks noChangeArrowheads="1"/>
            </p:cNvSpPr>
            <p:nvPr/>
          </p:nvSpPr>
          <p:spPr bwMode="auto">
            <a:xfrm>
              <a:off x="189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4">
              <a:extLst>
                <a:ext uri="{FF2B5EF4-FFF2-40B4-BE49-F238E27FC236}">
                  <a16:creationId xmlns:a16="http://schemas.microsoft.com/office/drawing/2014/main" id="{7F418A9F-1E9C-0D41-A323-E9D83333DA5F}"/>
                </a:ext>
              </a:extLst>
            </p:cNvPr>
            <p:cNvSpPr>
              <a:spLocks noChangeArrowheads="1"/>
            </p:cNvSpPr>
            <p:nvPr/>
          </p:nvSpPr>
          <p:spPr bwMode="auto">
            <a:xfrm>
              <a:off x="189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5">
              <a:extLst>
                <a:ext uri="{FF2B5EF4-FFF2-40B4-BE49-F238E27FC236}">
                  <a16:creationId xmlns:a16="http://schemas.microsoft.com/office/drawing/2014/main" id="{C968289D-95D5-4846-88A2-EA91F65765BA}"/>
                </a:ext>
              </a:extLst>
            </p:cNvPr>
            <p:cNvSpPr>
              <a:spLocks noChangeArrowheads="1"/>
            </p:cNvSpPr>
            <p:nvPr/>
          </p:nvSpPr>
          <p:spPr bwMode="auto">
            <a:xfrm>
              <a:off x="2257" y="1920"/>
              <a:ext cx="212"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9" name="Rectangle 46">
              <a:extLst>
                <a:ext uri="{FF2B5EF4-FFF2-40B4-BE49-F238E27FC236}">
                  <a16:creationId xmlns:a16="http://schemas.microsoft.com/office/drawing/2014/main" id="{07F80E70-98EB-5A49-B357-E256E55F9D21}"/>
                </a:ext>
              </a:extLst>
            </p:cNvPr>
            <p:cNvSpPr>
              <a:spLocks noChangeArrowheads="1"/>
            </p:cNvSpPr>
            <p:nvPr/>
          </p:nvSpPr>
          <p:spPr bwMode="auto">
            <a:xfrm>
              <a:off x="225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0" name="Rectangle 47">
              <a:extLst>
                <a:ext uri="{FF2B5EF4-FFF2-40B4-BE49-F238E27FC236}">
                  <a16:creationId xmlns:a16="http://schemas.microsoft.com/office/drawing/2014/main" id="{812C7932-94D6-1046-94F6-8FFDEEBFD307}"/>
                </a:ext>
              </a:extLst>
            </p:cNvPr>
            <p:cNvSpPr>
              <a:spLocks noChangeArrowheads="1"/>
            </p:cNvSpPr>
            <p:nvPr/>
          </p:nvSpPr>
          <p:spPr bwMode="auto">
            <a:xfrm>
              <a:off x="225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8">
              <a:extLst>
                <a:ext uri="{FF2B5EF4-FFF2-40B4-BE49-F238E27FC236}">
                  <a16:creationId xmlns:a16="http://schemas.microsoft.com/office/drawing/2014/main" id="{A9A90FFC-CE1C-574B-86BC-80FF98EA6D97}"/>
                </a:ext>
              </a:extLst>
            </p:cNvPr>
            <p:cNvSpPr>
              <a:spLocks noChangeArrowheads="1"/>
            </p:cNvSpPr>
            <p:nvPr/>
          </p:nvSpPr>
          <p:spPr bwMode="auto">
            <a:xfrm>
              <a:off x="225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9">
              <a:extLst>
                <a:ext uri="{FF2B5EF4-FFF2-40B4-BE49-F238E27FC236}">
                  <a16:creationId xmlns:a16="http://schemas.microsoft.com/office/drawing/2014/main" id="{A36D462E-9ADD-B044-8B88-064C0BDABA24}"/>
                </a:ext>
              </a:extLst>
            </p:cNvPr>
            <p:cNvSpPr>
              <a:spLocks noChangeArrowheads="1"/>
            </p:cNvSpPr>
            <p:nvPr/>
          </p:nvSpPr>
          <p:spPr bwMode="auto">
            <a:xfrm>
              <a:off x="225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sp>
        <p:nvSpPr>
          <p:cNvPr id="53" name="Rectangle 51">
            <a:extLst>
              <a:ext uri="{FF2B5EF4-FFF2-40B4-BE49-F238E27FC236}">
                <a16:creationId xmlns:a16="http://schemas.microsoft.com/office/drawing/2014/main" id="{CCD60B47-C069-6340-B042-C658C6AE9C4D}"/>
              </a:ext>
            </a:extLst>
          </p:cNvPr>
          <p:cNvSpPr txBox="1">
            <a:spLocks noChangeArrowheads="1"/>
          </p:cNvSpPr>
          <p:nvPr/>
        </p:nvSpPr>
        <p:spPr>
          <a:xfrm>
            <a:off x="4306540" y="1792368"/>
            <a:ext cx="4484635" cy="391209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a:t>We will expand this entire set of source cells to find next segment of the net</a:t>
            </a:r>
          </a:p>
          <a:p>
            <a:pPr lvl="1"/>
            <a:r>
              <a:rPr lang="en-US"/>
              <a:t>Idea is we will look for paths of length 1 away from this whole set of sources, then length 2, 3, etc.</a:t>
            </a:r>
          </a:p>
          <a:p>
            <a:pPr lvl="1"/>
            <a:r>
              <a:rPr lang="en-US"/>
              <a:t>Go till hit another target</a:t>
            </a:r>
            <a:endParaRPr lang="en-US" dirty="0"/>
          </a:p>
        </p:txBody>
      </p:sp>
    </p:spTree>
    <p:extLst>
      <p:ext uri="{BB962C8B-B14F-4D97-AF65-F5344CB8AC3E}">
        <p14:creationId xmlns:p14="http://schemas.microsoft.com/office/powerpoint/2010/main" val="1072612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7D145-AB38-F043-B7B0-F0B5959A4F5B}"/>
              </a:ext>
            </a:extLst>
          </p:cNvPr>
          <p:cNvSpPr>
            <a:spLocks noGrp="1"/>
          </p:cNvSpPr>
          <p:nvPr>
            <p:ph type="sldNum" sz="quarter" idx="12"/>
          </p:nvPr>
        </p:nvSpPr>
        <p:spPr/>
        <p:txBody>
          <a:bodyPr/>
          <a:lstStyle/>
          <a:p>
            <a:fld id="{4E77BC79-9480-1042-96E1-82B94DA0811E}" type="slidenum">
              <a:rPr lang="en-US" smtClean="0"/>
              <a:t>87</a:t>
            </a:fld>
            <a:endParaRPr lang="en-US"/>
          </a:p>
        </p:txBody>
      </p:sp>
      <p:sp>
        <p:nvSpPr>
          <p:cNvPr id="3" name="Title 2">
            <a:extLst>
              <a:ext uri="{FF2B5EF4-FFF2-40B4-BE49-F238E27FC236}">
                <a16:creationId xmlns:a16="http://schemas.microsoft.com/office/drawing/2014/main" id="{1BA5B460-491B-D640-AD4E-4DDF91D53AE2}"/>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2A344A6D-6E7E-BA44-9098-240E1E7A2D33}"/>
              </a:ext>
            </a:extLst>
          </p:cNvPr>
          <p:cNvSpPr/>
          <p:nvPr/>
        </p:nvSpPr>
        <p:spPr>
          <a:xfrm>
            <a:off x="1214071" y="2945488"/>
            <a:ext cx="2885655" cy="558570"/>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3">
            <a:extLst>
              <a:ext uri="{FF2B5EF4-FFF2-40B4-BE49-F238E27FC236}">
                <a16:creationId xmlns:a16="http://schemas.microsoft.com/office/drawing/2014/main" id="{8E3F6BA0-986B-984B-A068-72AFB288A53C}"/>
              </a:ext>
            </a:extLst>
          </p:cNvPr>
          <p:cNvSpPr txBox="1">
            <a:spLocks noChangeArrowheads="1"/>
          </p:cNvSpPr>
          <p:nvPr/>
        </p:nvSpPr>
        <p:spPr>
          <a:xfrm>
            <a:off x="4366957" y="1832103"/>
            <a:ext cx="4238414" cy="3832622"/>
          </a:xfrm>
          <a:prstGeom prst="rect">
            <a:avLst/>
          </a:prstGeom>
          <a:noFill/>
          <a:ln/>
        </p:spPr>
        <p:txBody>
          <a:bodyPr vert="horz" lIns="91440" tIns="45720" rIns="91440" bIns="45720" rtlCol="0">
            <a:normAutofit fontScale="925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Trick</a:t>
            </a:r>
          </a:p>
          <a:p>
            <a:pPr lvl="1"/>
            <a:r>
              <a:rPr lang="en-US" dirty="0"/>
              <a:t>Expand from</a:t>
            </a:r>
            <a:r>
              <a:rPr lang="en-US" b="1" dirty="0">
                <a:solidFill>
                  <a:srgbClr val="800000"/>
                </a:solidFill>
              </a:rPr>
              <a:t> all these sources</a:t>
            </a:r>
            <a:r>
              <a:rPr lang="en-US" dirty="0"/>
              <a:t> to find the shortest path from the existing route to the next target</a:t>
            </a:r>
          </a:p>
          <a:p>
            <a:pPr lvl="1"/>
            <a:endParaRPr lang="en-US" dirty="0"/>
          </a:p>
          <a:p>
            <a:r>
              <a:rPr lang="en-US" dirty="0"/>
              <a:t>Next: </a:t>
            </a:r>
            <a:r>
              <a:rPr lang="en-US" dirty="0" err="1"/>
              <a:t>Backtrace</a:t>
            </a:r>
            <a:r>
              <a:rPr lang="en-US" dirty="0"/>
              <a:t> as before</a:t>
            </a:r>
          </a:p>
          <a:p>
            <a:pPr lvl="1"/>
            <a:r>
              <a:rPr lang="en-US" dirty="0"/>
              <a:t>Follow pathlengths in decreasing order from target, to </a:t>
            </a:r>
            <a:r>
              <a:rPr lang="en-US" b="1" dirty="0">
                <a:solidFill>
                  <a:srgbClr val="800000"/>
                </a:solidFill>
              </a:rPr>
              <a:t>some</a:t>
            </a:r>
            <a:r>
              <a:rPr lang="en-US" dirty="0">
                <a:solidFill>
                  <a:srgbClr val="800000"/>
                </a:solidFill>
              </a:rPr>
              <a:t> </a:t>
            </a:r>
            <a:r>
              <a:rPr lang="en-US" dirty="0"/>
              <a:t>source cell</a:t>
            </a:r>
          </a:p>
        </p:txBody>
      </p:sp>
      <p:sp>
        <p:nvSpPr>
          <p:cNvPr id="7" name="Rectangle 3">
            <a:extLst>
              <a:ext uri="{FF2B5EF4-FFF2-40B4-BE49-F238E27FC236}">
                <a16:creationId xmlns:a16="http://schemas.microsoft.com/office/drawing/2014/main" id="{DD53C15A-23A1-D34F-BD05-C6623784BEB7}"/>
              </a:ext>
            </a:extLst>
          </p:cNvPr>
          <p:cNvSpPr>
            <a:spLocks noChangeArrowheads="1"/>
          </p:cNvSpPr>
          <p:nvPr/>
        </p:nvSpPr>
        <p:spPr bwMode="auto">
          <a:xfrm>
            <a:off x="628650" y="1870202"/>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8" name="Line 4">
            <a:extLst>
              <a:ext uri="{FF2B5EF4-FFF2-40B4-BE49-F238E27FC236}">
                <a16:creationId xmlns:a16="http://schemas.microsoft.com/office/drawing/2014/main" id="{2EE752FB-6515-2942-A483-CC7BA3333830}"/>
              </a:ext>
            </a:extLst>
          </p:cNvPr>
          <p:cNvSpPr>
            <a:spLocks noChangeShapeType="1"/>
          </p:cNvSpPr>
          <p:nvPr/>
        </p:nvSpPr>
        <p:spPr bwMode="auto">
          <a:xfrm>
            <a:off x="647700" y="240360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5">
            <a:extLst>
              <a:ext uri="{FF2B5EF4-FFF2-40B4-BE49-F238E27FC236}">
                <a16:creationId xmlns:a16="http://schemas.microsoft.com/office/drawing/2014/main" id="{8E6B5DD1-68D9-9E41-8DD6-467C693E2626}"/>
              </a:ext>
            </a:extLst>
          </p:cNvPr>
          <p:cNvSpPr>
            <a:spLocks noChangeShapeType="1"/>
          </p:cNvSpPr>
          <p:nvPr/>
        </p:nvSpPr>
        <p:spPr bwMode="auto">
          <a:xfrm>
            <a:off x="647700" y="296081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6">
            <a:extLst>
              <a:ext uri="{FF2B5EF4-FFF2-40B4-BE49-F238E27FC236}">
                <a16:creationId xmlns:a16="http://schemas.microsoft.com/office/drawing/2014/main" id="{47D5A7C3-71E9-E640-941C-9B20B82DE1A7}"/>
              </a:ext>
            </a:extLst>
          </p:cNvPr>
          <p:cNvSpPr>
            <a:spLocks noChangeShapeType="1"/>
          </p:cNvSpPr>
          <p:nvPr/>
        </p:nvSpPr>
        <p:spPr bwMode="auto">
          <a:xfrm>
            <a:off x="647700" y="351802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7">
            <a:extLst>
              <a:ext uri="{FF2B5EF4-FFF2-40B4-BE49-F238E27FC236}">
                <a16:creationId xmlns:a16="http://schemas.microsoft.com/office/drawing/2014/main" id="{04C3CFA7-D82E-2E46-A02A-A2565C599659}"/>
              </a:ext>
            </a:extLst>
          </p:cNvPr>
          <p:cNvSpPr>
            <a:spLocks noChangeShapeType="1"/>
          </p:cNvSpPr>
          <p:nvPr/>
        </p:nvSpPr>
        <p:spPr bwMode="auto">
          <a:xfrm>
            <a:off x="647700" y="407524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8">
            <a:extLst>
              <a:ext uri="{FF2B5EF4-FFF2-40B4-BE49-F238E27FC236}">
                <a16:creationId xmlns:a16="http://schemas.microsoft.com/office/drawing/2014/main" id="{2E092B8C-26DD-BE44-8BCA-69BC8A0609EB}"/>
              </a:ext>
            </a:extLst>
          </p:cNvPr>
          <p:cNvSpPr>
            <a:spLocks noChangeShapeType="1"/>
          </p:cNvSpPr>
          <p:nvPr/>
        </p:nvSpPr>
        <p:spPr bwMode="auto">
          <a:xfrm>
            <a:off x="647700" y="463245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9">
            <a:extLst>
              <a:ext uri="{FF2B5EF4-FFF2-40B4-BE49-F238E27FC236}">
                <a16:creationId xmlns:a16="http://schemas.microsoft.com/office/drawing/2014/main" id="{90C39FAE-50F6-654C-A010-FD0930D02582}"/>
              </a:ext>
            </a:extLst>
          </p:cNvPr>
          <p:cNvSpPr>
            <a:spLocks noChangeShapeType="1"/>
          </p:cNvSpPr>
          <p:nvPr/>
        </p:nvSpPr>
        <p:spPr bwMode="auto">
          <a:xfrm>
            <a:off x="1206500" y="188449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0">
            <a:extLst>
              <a:ext uri="{FF2B5EF4-FFF2-40B4-BE49-F238E27FC236}">
                <a16:creationId xmlns:a16="http://schemas.microsoft.com/office/drawing/2014/main" id="{CFE0817B-6FC0-E64A-90C2-C4F6D93224A9}"/>
              </a:ext>
            </a:extLst>
          </p:cNvPr>
          <p:cNvSpPr>
            <a:spLocks noChangeShapeType="1"/>
          </p:cNvSpPr>
          <p:nvPr/>
        </p:nvSpPr>
        <p:spPr bwMode="auto">
          <a:xfrm>
            <a:off x="175895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1">
            <a:extLst>
              <a:ext uri="{FF2B5EF4-FFF2-40B4-BE49-F238E27FC236}">
                <a16:creationId xmlns:a16="http://schemas.microsoft.com/office/drawing/2014/main" id="{710AB842-5FAF-2240-8133-FDF8DEB41D43}"/>
              </a:ext>
            </a:extLst>
          </p:cNvPr>
          <p:cNvSpPr>
            <a:spLocks noChangeShapeType="1"/>
          </p:cNvSpPr>
          <p:nvPr/>
        </p:nvSpPr>
        <p:spPr bwMode="auto">
          <a:xfrm>
            <a:off x="2349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2">
            <a:extLst>
              <a:ext uri="{FF2B5EF4-FFF2-40B4-BE49-F238E27FC236}">
                <a16:creationId xmlns:a16="http://schemas.microsoft.com/office/drawing/2014/main" id="{922CE53C-DF87-7B46-8CFC-F6B1345B93D3}"/>
              </a:ext>
            </a:extLst>
          </p:cNvPr>
          <p:cNvSpPr>
            <a:spLocks noChangeShapeType="1"/>
          </p:cNvSpPr>
          <p:nvPr/>
        </p:nvSpPr>
        <p:spPr bwMode="auto">
          <a:xfrm>
            <a:off x="29210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Line 13">
            <a:extLst>
              <a:ext uri="{FF2B5EF4-FFF2-40B4-BE49-F238E27FC236}">
                <a16:creationId xmlns:a16="http://schemas.microsoft.com/office/drawing/2014/main" id="{4388D855-789C-2841-8EC9-7C99ACF3C383}"/>
              </a:ext>
            </a:extLst>
          </p:cNvPr>
          <p:cNvSpPr>
            <a:spLocks noChangeShapeType="1"/>
          </p:cNvSpPr>
          <p:nvPr/>
        </p:nvSpPr>
        <p:spPr bwMode="auto">
          <a:xfrm>
            <a:off x="3492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8" name="Rectangle 14">
            <a:extLst>
              <a:ext uri="{FF2B5EF4-FFF2-40B4-BE49-F238E27FC236}">
                <a16:creationId xmlns:a16="http://schemas.microsoft.com/office/drawing/2014/main" id="{0C99DB55-A893-DE4F-A62C-4366F1677822}"/>
              </a:ext>
            </a:extLst>
          </p:cNvPr>
          <p:cNvSpPr>
            <a:spLocks noChangeArrowheads="1"/>
          </p:cNvSpPr>
          <p:nvPr/>
        </p:nvSpPr>
        <p:spPr bwMode="auto">
          <a:xfrm>
            <a:off x="7254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5">
            <a:extLst>
              <a:ext uri="{FF2B5EF4-FFF2-40B4-BE49-F238E27FC236}">
                <a16:creationId xmlns:a16="http://schemas.microsoft.com/office/drawing/2014/main" id="{BB326A85-83DB-8042-8F9B-ED0A6B1909C0}"/>
              </a:ext>
            </a:extLst>
          </p:cNvPr>
          <p:cNvSpPr>
            <a:spLocks noChangeArrowheads="1"/>
          </p:cNvSpPr>
          <p:nvPr/>
        </p:nvSpPr>
        <p:spPr bwMode="auto">
          <a:xfrm>
            <a:off x="1839913"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6">
            <a:extLst>
              <a:ext uri="{FF2B5EF4-FFF2-40B4-BE49-F238E27FC236}">
                <a16:creationId xmlns:a16="http://schemas.microsoft.com/office/drawing/2014/main" id="{02F2D46B-EDBC-4E45-AC24-E1739E28BE8B}"/>
              </a:ext>
            </a:extLst>
          </p:cNvPr>
          <p:cNvSpPr>
            <a:spLocks noChangeArrowheads="1"/>
          </p:cNvSpPr>
          <p:nvPr/>
        </p:nvSpPr>
        <p:spPr bwMode="auto">
          <a:xfrm>
            <a:off x="72548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7">
            <a:extLst>
              <a:ext uri="{FF2B5EF4-FFF2-40B4-BE49-F238E27FC236}">
                <a16:creationId xmlns:a16="http://schemas.microsoft.com/office/drawing/2014/main" id="{51835372-0FA8-D744-84BB-088B194FECF1}"/>
              </a:ext>
            </a:extLst>
          </p:cNvPr>
          <p:cNvSpPr>
            <a:spLocks noChangeArrowheads="1"/>
          </p:cNvSpPr>
          <p:nvPr/>
        </p:nvSpPr>
        <p:spPr bwMode="auto">
          <a:xfrm>
            <a:off x="72548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8">
            <a:extLst>
              <a:ext uri="{FF2B5EF4-FFF2-40B4-BE49-F238E27FC236}">
                <a16:creationId xmlns:a16="http://schemas.microsoft.com/office/drawing/2014/main" id="{1485CC62-7B2D-684E-B22A-C5AE5134DCF4}"/>
              </a:ext>
            </a:extLst>
          </p:cNvPr>
          <p:cNvSpPr>
            <a:spLocks noChangeArrowheads="1"/>
          </p:cNvSpPr>
          <p:nvPr/>
        </p:nvSpPr>
        <p:spPr bwMode="auto">
          <a:xfrm>
            <a:off x="12969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19">
            <a:extLst>
              <a:ext uri="{FF2B5EF4-FFF2-40B4-BE49-F238E27FC236}">
                <a16:creationId xmlns:a16="http://schemas.microsoft.com/office/drawing/2014/main" id="{D8910C11-7F01-DC43-88FE-17F412B7C170}"/>
              </a:ext>
            </a:extLst>
          </p:cNvPr>
          <p:cNvSpPr>
            <a:spLocks noChangeArrowheads="1"/>
          </p:cNvSpPr>
          <p:nvPr/>
        </p:nvSpPr>
        <p:spPr bwMode="auto">
          <a:xfrm>
            <a:off x="24590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0">
            <a:extLst>
              <a:ext uri="{FF2B5EF4-FFF2-40B4-BE49-F238E27FC236}">
                <a16:creationId xmlns:a16="http://schemas.microsoft.com/office/drawing/2014/main" id="{107BA6A6-C517-4F49-8DD1-94467C7620F1}"/>
              </a:ext>
            </a:extLst>
          </p:cNvPr>
          <p:cNvSpPr>
            <a:spLocks noChangeArrowheads="1"/>
          </p:cNvSpPr>
          <p:nvPr/>
        </p:nvSpPr>
        <p:spPr bwMode="auto">
          <a:xfrm>
            <a:off x="36210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1">
            <a:extLst>
              <a:ext uri="{FF2B5EF4-FFF2-40B4-BE49-F238E27FC236}">
                <a16:creationId xmlns:a16="http://schemas.microsoft.com/office/drawing/2014/main" id="{F3ED811E-4AC1-7544-B900-EE64521DD16D}"/>
              </a:ext>
            </a:extLst>
          </p:cNvPr>
          <p:cNvSpPr>
            <a:spLocks noChangeArrowheads="1"/>
          </p:cNvSpPr>
          <p:nvPr/>
        </p:nvSpPr>
        <p:spPr bwMode="auto">
          <a:xfrm>
            <a:off x="30305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2">
            <a:extLst>
              <a:ext uri="{FF2B5EF4-FFF2-40B4-BE49-F238E27FC236}">
                <a16:creationId xmlns:a16="http://schemas.microsoft.com/office/drawing/2014/main" id="{FCE9603D-9C08-DF46-B23F-F5512A415ADB}"/>
              </a:ext>
            </a:extLst>
          </p:cNvPr>
          <p:cNvSpPr>
            <a:spLocks noChangeArrowheads="1"/>
          </p:cNvSpPr>
          <p:nvPr/>
        </p:nvSpPr>
        <p:spPr bwMode="auto">
          <a:xfrm>
            <a:off x="72548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3">
            <a:extLst>
              <a:ext uri="{FF2B5EF4-FFF2-40B4-BE49-F238E27FC236}">
                <a16:creationId xmlns:a16="http://schemas.microsoft.com/office/drawing/2014/main" id="{3E1D9476-1598-8940-B621-B8B0D4EA0131}"/>
              </a:ext>
            </a:extLst>
          </p:cNvPr>
          <p:cNvSpPr>
            <a:spLocks noChangeArrowheads="1"/>
          </p:cNvSpPr>
          <p:nvPr/>
        </p:nvSpPr>
        <p:spPr bwMode="auto">
          <a:xfrm>
            <a:off x="72548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4">
            <a:extLst>
              <a:ext uri="{FF2B5EF4-FFF2-40B4-BE49-F238E27FC236}">
                <a16:creationId xmlns:a16="http://schemas.microsoft.com/office/drawing/2014/main" id="{CD53A8C8-12E6-754C-B884-008B9EE1FC63}"/>
              </a:ext>
            </a:extLst>
          </p:cNvPr>
          <p:cNvSpPr>
            <a:spLocks noChangeArrowheads="1"/>
          </p:cNvSpPr>
          <p:nvPr/>
        </p:nvSpPr>
        <p:spPr bwMode="auto">
          <a:xfrm>
            <a:off x="7254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9" name="Rectangle 25">
            <a:extLst>
              <a:ext uri="{FF2B5EF4-FFF2-40B4-BE49-F238E27FC236}">
                <a16:creationId xmlns:a16="http://schemas.microsoft.com/office/drawing/2014/main" id="{9DD91F7D-A4C6-1B4C-BBA5-6B50E55D8AE3}"/>
              </a:ext>
            </a:extLst>
          </p:cNvPr>
          <p:cNvSpPr>
            <a:spLocks noChangeArrowheads="1"/>
          </p:cNvSpPr>
          <p:nvPr/>
        </p:nvSpPr>
        <p:spPr bwMode="auto">
          <a:xfrm>
            <a:off x="1169988" y="305725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6">
            <a:extLst>
              <a:ext uri="{FF2B5EF4-FFF2-40B4-BE49-F238E27FC236}">
                <a16:creationId xmlns:a16="http://schemas.microsoft.com/office/drawing/2014/main" id="{3909C949-B331-6D42-9F30-2D211DEBF7F4}"/>
              </a:ext>
            </a:extLst>
          </p:cNvPr>
          <p:cNvSpPr>
            <a:spLocks noChangeArrowheads="1"/>
          </p:cNvSpPr>
          <p:nvPr/>
        </p:nvSpPr>
        <p:spPr bwMode="auto">
          <a:xfrm>
            <a:off x="1177925" y="250004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7">
            <a:extLst>
              <a:ext uri="{FF2B5EF4-FFF2-40B4-BE49-F238E27FC236}">
                <a16:creationId xmlns:a16="http://schemas.microsoft.com/office/drawing/2014/main" id="{030FCAD0-0A92-F040-B8B1-7A0E11575643}"/>
              </a:ext>
            </a:extLst>
          </p:cNvPr>
          <p:cNvSpPr>
            <a:spLocks noChangeArrowheads="1"/>
          </p:cNvSpPr>
          <p:nvPr/>
        </p:nvSpPr>
        <p:spPr bwMode="auto">
          <a:xfrm>
            <a:off x="1169988" y="364185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8">
            <a:extLst>
              <a:ext uri="{FF2B5EF4-FFF2-40B4-BE49-F238E27FC236}">
                <a16:creationId xmlns:a16="http://schemas.microsoft.com/office/drawing/2014/main" id="{05807804-D1E9-7040-87E3-6952EFAD9693}"/>
              </a:ext>
            </a:extLst>
          </p:cNvPr>
          <p:cNvSpPr>
            <a:spLocks noChangeArrowheads="1"/>
          </p:cNvSpPr>
          <p:nvPr/>
        </p:nvSpPr>
        <p:spPr bwMode="auto">
          <a:xfrm>
            <a:off x="1144588" y="41454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3" name="Rectangle 29">
            <a:extLst>
              <a:ext uri="{FF2B5EF4-FFF2-40B4-BE49-F238E27FC236}">
                <a16:creationId xmlns:a16="http://schemas.microsoft.com/office/drawing/2014/main" id="{076CED37-F6B8-8943-98C8-47FC15A633D4}"/>
              </a:ext>
            </a:extLst>
          </p:cNvPr>
          <p:cNvSpPr>
            <a:spLocks noChangeArrowheads="1"/>
          </p:cNvSpPr>
          <p:nvPr/>
        </p:nvSpPr>
        <p:spPr bwMode="auto">
          <a:xfrm>
            <a:off x="12969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0">
            <a:extLst>
              <a:ext uri="{FF2B5EF4-FFF2-40B4-BE49-F238E27FC236}">
                <a16:creationId xmlns:a16="http://schemas.microsoft.com/office/drawing/2014/main" id="{79A83268-EEB7-CA4C-8EDF-E5A5C41225DD}"/>
              </a:ext>
            </a:extLst>
          </p:cNvPr>
          <p:cNvSpPr>
            <a:spLocks noChangeArrowheads="1"/>
          </p:cNvSpPr>
          <p:nvPr/>
        </p:nvSpPr>
        <p:spPr bwMode="auto">
          <a:xfrm>
            <a:off x="19065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1">
            <a:extLst>
              <a:ext uri="{FF2B5EF4-FFF2-40B4-BE49-F238E27FC236}">
                <a16:creationId xmlns:a16="http://schemas.microsoft.com/office/drawing/2014/main" id="{9B428F6E-EDF1-3C49-BD9A-240AD54B5073}"/>
              </a:ext>
            </a:extLst>
          </p:cNvPr>
          <p:cNvSpPr>
            <a:spLocks noChangeArrowheads="1"/>
          </p:cNvSpPr>
          <p:nvPr/>
        </p:nvSpPr>
        <p:spPr bwMode="auto">
          <a:xfrm>
            <a:off x="19065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2">
            <a:extLst>
              <a:ext uri="{FF2B5EF4-FFF2-40B4-BE49-F238E27FC236}">
                <a16:creationId xmlns:a16="http://schemas.microsoft.com/office/drawing/2014/main" id="{E7855F8D-E0D6-004F-A270-E9AF89DA635E}"/>
              </a:ext>
            </a:extLst>
          </p:cNvPr>
          <p:cNvSpPr>
            <a:spLocks noChangeArrowheads="1"/>
          </p:cNvSpPr>
          <p:nvPr/>
        </p:nvSpPr>
        <p:spPr bwMode="auto">
          <a:xfrm>
            <a:off x="19065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7" name="Rectangle 33">
            <a:extLst>
              <a:ext uri="{FF2B5EF4-FFF2-40B4-BE49-F238E27FC236}">
                <a16:creationId xmlns:a16="http://schemas.microsoft.com/office/drawing/2014/main" id="{725155A8-ABD0-8C45-9BAD-D61B22BD2463}"/>
              </a:ext>
            </a:extLst>
          </p:cNvPr>
          <p:cNvSpPr>
            <a:spLocks noChangeArrowheads="1"/>
          </p:cNvSpPr>
          <p:nvPr/>
        </p:nvSpPr>
        <p:spPr bwMode="auto">
          <a:xfrm>
            <a:off x="1754188" y="415977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8" name="Rectangle 34">
            <a:extLst>
              <a:ext uri="{FF2B5EF4-FFF2-40B4-BE49-F238E27FC236}">
                <a16:creationId xmlns:a16="http://schemas.microsoft.com/office/drawing/2014/main" id="{D7574E2B-7C84-1F40-AAC3-DF812F8AFEA1}"/>
              </a:ext>
            </a:extLst>
          </p:cNvPr>
          <p:cNvSpPr>
            <a:spLocks noChangeArrowheads="1"/>
          </p:cNvSpPr>
          <p:nvPr/>
        </p:nvSpPr>
        <p:spPr bwMode="auto">
          <a:xfrm>
            <a:off x="19065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5">
            <a:extLst>
              <a:ext uri="{FF2B5EF4-FFF2-40B4-BE49-F238E27FC236}">
                <a16:creationId xmlns:a16="http://schemas.microsoft.com/office/drawing/2014/main" id="{D08BD4C2-D4B7-C440-BBEA-08A80FD0F273}"/>
              </a:ext>
            </a:extLst>
          </p:cNvPr>
          <p:cNvSpPr>
            <a:spLocks noChangeArrowheads="1"/>
          </p:cNvSpPr>
          <p:nvPr/>
        </p:nvSpPr>
        <p:spPr bwMode="auto">
          <a:xfrm>
            <a:off x="24780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6">
            <a:extLst>
              <a:ext uri="{FF2B5EF4-FFF2-40B4-BE49-F238E27FC236}">
                <a16:creationId xmlns:a16="http://schemas.microsoft.com/office/drawing/2014/main" id="{3BB8D6C5-F020-9D46-96F7-9282E9024DCB}"/>
              </a:ext>
            </a:extLst>
          </p:cNvPr>
          <p:cNvSpPr>
            <a:spLocks noChangeArrowheads="1"/>
          </p:cNvSpPr>
          <p:nvPr/>
        </p:nvSpPr>
        <p:spPr bwMode="auto">
          <a:xfrm>
            <a:off x="24780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7">
            <a:extLst>
              <a:ext uri="{FF2B5EF4-FFF2-40B4-BE49-F238E27FC236}">
                <a16:creationId xmlns:a16="http://schemas.microsoft.com/office/drawing/2014/main" id="{A448A61F-EF09-404D-9CDA-AF3872A10AE2}"/>
              </a:ext>
            </a:extLst>
          </p:cNvPr>
          <p:cNvSpPr>
            <a:spLocks noChangeArrowheads="1"/>
          </p:cNvSpPr>
          <p:nvPr/>
        </p:nvSpPr>
        <p:spPr bwMode="auto">
          <a:xfrm>
            <a:off x="24780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8">
            <a:extLst>
              <a:ext uri="{FF2B5EF4-FFF2-40B4-BE49-F238E27FC236}">
                <a16:creationId xmlns:a16="http://schemas.microsoft.com/office/drawing/2014/main" id="{79CAFC29-2D6F-844B-95F0-DEC6CA628A46}"/>
              </a:ext>
            </a:extLst>
          </p:cNvPr>
          <p:cNvSpPr>
            <a:spLocks noChangeArrowheads="1"/>
          </p:cNvSpPr>
          <p:nvPr/>
        </p:nvSpPr>
        <p:spPr bwMode="auto">
          <a:xfrm>
            <a:off x="2478088" y="4213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39">
            <a:extLst>
              <a:ext uri="{FF2B5EF4-FFF2-40B4-BE49-F238E27FC236}">
                <a16:creationId xmlns:a16="http://schemas.microsoft.com/office/drawing/2014/main" id="{95DF3CB6-1D23-C84C-805C-560F74BF9A0F}"/>
              </a:ext>
            </a:extLst>
          </p:cNvPr>
          <p:cNvSpPr>
            <a:spLocks noChangeArrowheads="1"/>
          </p:cNvSpPr>
          <p:nvPr/>
        </p:nvSpPr>
        <p:spPr bwMode="auto">
          <a:xfrm>
            <a:off x="24780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0">
            <a:extLst>
              <a:ext uri="{FF2B5EF4-FFF2-40B4-BE49-F238E27FC236}">
                <a16:creationId xmlns:a16="http://schemas.microsoft.com/office/drawing/2014/main" id="{39C6F3B7-B9F0-3748-BDA2-34B43D806ECF}"/>
              </a:ext>
            </a:extLst>
          </p:cNvPr>
          <p:cNvSpPr>
            <a:spLocks noChangeArrowheads="1"/>
          </p:cNvSpPr>
          <p:nvPr/>
        </p:nvSpPr>
        <p:spPr bwMode="auto">
          <a:xfrm>
            <a:off x="306863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1">
            <a:extLst>
              <a:ext uri="{FF2B5EF4-FFF2-40B4-BE49-F238E27FC236}">
                <a16:creationId xmlns:a16="http://schemas.microsoft.com/office/drawing/2014/main" id="{B4D9115E-878F-154D-B920-20054E8C93EC}"/>
              </a:ext>
            </a:extLst>
          </p:cNvPr>
          <p:cNvSpPr>
            <a:spLocks noChangeArrowheads="1"/>
          </p:cNvSpPr>
          <p:nvPr/>
        </p:nvSpPr>
        <p:spPr bwMode="auto">
          <a:xfrm>
            <a:off x="30686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2">
            <a:extLst>
              <a:ext uri="{FF2B5EF4-FFF2-40B4-BE49-F238E27FC236}">
                <a16:creationId xmlns:a16="http://schemas.microsoft.com/office/drawing/2014/main" id="{42BC708C-DD04-0846-8178-71A9256D9888}"/>
              </a:ext>
            </a:extLst>
          </p:cNvPr>
          <p:cNvSpPr>
            <a:spLocks noChangeArrowheads="1"/>
          </p:cNvSpPr>
          <p:nvPr/>
        </p:nvSpPr>
        <p:spPr bwMode="auto">
          <a:xfrm>
            <a:off x="30686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3">
            <a:extLst>
              <a:ext uri="{FF2B5EF4-FFF2-40B4-BE49-F238E27FC236}">
                <a16:creationId xmlns:a16="http://schemas.microsoft.com/office/drawing/2014/main" id="{286A446D-6305-5842-B223-6793ACA4B2DF}"/>
              </a:ext>
            </a:extLst>
          </p:cNvPr>
          <p:cNvSpPr>
            <a:spLocks noChangeArrowheads="1"/>
          </p:cNvSpPr>
          <p:nvPr/>
        </p:nvSpPr>
        <p:spPr bwMode="auto">
          <a:xfrm>
            <a:off x="30686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4">
            <a:extLst>
              <a:ext uri="{FF2B5EF4-FFF2-40B4-BE49-F238E27FC236}">
                <a16:creationId xmlns:a16="http://schemas.microsoft.com/office/drawing/2014/main" id="{6A0A1175-A924-4F49-BBF0-A8BE3B1DEDE7}"/>
              </a:ext>
            </a:extLst>
          </p:cNvPr>
          <p:cNvSpPr>
            <a:spLocks noChangeArrowheads="1"/>
          </p:cNvSpPr>
          <p:nvPr/>
        </p:nvSpPr>
        <p:spPr bwMode="auto">
          <a:xfrm>
            <a:off x="30686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9" name="Rectangle 45">
            <a:extLst>
              <a:ext uri="{FF2B5EF4-FFF2-40B4-BE49-F238E27FC236}">
                <a16:creationId xmlns:a16="http://schemas.microsoft.com/office/drawing/2014/main" id="{60CF8180-0940-A84E-848A-2EF38A14707E}"/>
              </a:ext>
            </a:extLst>
          </p:cNvPr>
          <p:cNvSpPr>
            <a:spLocks noChangeArrowheads="1"/>
          </p:cNvSpPr>
          <p:nvPr/>
        </p:nvSpPr>
        <p:spPr bwMode="auto">
          <a:xfrm>
            <a:off x="3473914" y="3063703"/>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0" name="Rectangle 46">
            <a:extLst>
              <a:ext uri="{FF2B5EF4-FFF2-40B4-BE49-F238E27FC236}">
                <a16:creationId xmlns:a16="http://schemas.microsoft.com/office/drawing/2014/main" id="{DDC6D67F-A7B6-9744-8205-4F989306BBBA}"/>
              </a:ext>
            </a:extLst>
          </p:cNvPr>
          <p:cNvSpPr>
            <a:spLocks noChangeArrowheads="1"/>
          </p:cNvSpPr>
          <p:nvPr/>
        </p:nvSpPr>
        <p:spPr bwMode="auto">
          <a:xfrm>
            <a:off x="36401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7">
            <a:extLst>
              <a:ext uri="{FF2B5EF4-FFF2-40B4-BE49-F238E27FC236}">
                <a16:creationId xmlns:a16="http://schemas.microsoft.com/office/drawing/2014/main" id="{C4BA2910-DAE4-3746-B91D-EDB3A3A97534}"/>
              </a:ext>
            </a:extLst>
          </p:cNvPr>
          <p:cNvSpPr>
            <a:spLocks noChangeArrowheads="1"/>
          </p:cNvSpPr>
          <p:nvPr/>
        </p:nvSpPr>
        <p:spPr bwMode="auto">
          <a:xfrm>
            <a:off x="36401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8">
            <a:extLst>
              <a:ext uri="{FF2B5EF4-FFF2-40B4-BE49-F238E27FC236}">
                <a16:creationId xmlns:a16="http://schemas.microsoft.com/office/drawing/2014/main" id="{222A059A-BEB1-9A4F-8D64-EA02932351F6}"/>
              </a:ext>
            </a:extLst>
          </p:cNvPr>
          <p:cNvSpPr>
            <a:spLocks noChangeArrowheads="1"/>
          </p:cNvSpPr>
          <p:nvPr/>
        </p:nvSpPr>
        <p:spPr bwMode="auto">
          <a:xfrm>
            <a:off x="36401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3" name="Rectangle 49">
            <a:extLst>
              <a:ext uri="{FF2B5EF4-FFF2-40B4-BE49-F238E27FC236}">
                <a16:creationId xmlns:a16="http://schemas.microsoft.com/office/drawing/2014/main" id="{79B7DC9B-3B90-784B-B1C7-55B4A416B797}"/>
              </a:ext>
            </a:extLst>
          </p:cNvPr>
          <p:cNvSpPr>
            <a:spLocks noChangeArrowheads="1"/>
          </p:cNvSpPr>
          <p:nvPr/>
        </p:nvSpPr>
        <p:spPr bwMode="auto">
          <a:xfrm>
            <a:off x="36401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nvGrpSpPr>
          <p:cNvPr id="54" name="Group 53">
            <a:extLst>
              <a:ext uri="{FF2B5EF4-FFF2-40B4-BE49-F238E27FC236}">
                <a16:creationId xmlns:a16="http://schemas.microsoft.com/office/drawing/2014/main" id="{939E9589-7138-424C-AD2A-1D87E79582DC}"/>
              </a:ext>
            </a:extLst>
          </p:cNvPr>
          <p:cNvGrpSpPr/>
          <p:nvPr/>
        </p:nvGrpSpPr>
        <p:grpSpPr>
          <a:xfrm>
            <a:off x="1453765" y="2513261"/>
            <a:ext cx="891505" cy="2005290"/>
            <a:chOff x="1396615" y="1728909"/>
            <a:chExt cx="891505" cy="2005290"/>
          </a:xfrm>
        </p:grpSpPr>
        <p:sp>
          <p:nvSpPr>
            <p:cNvPr id="55" name="TextBox 54">
              <a:extLst>
                <a:ext uri="{FF2B5EF4-FFF2-40B4-BE49-F238E27FC236}">
                  <a16:creationId xmlns:a16="http://schemas.microsoft.com/office/drawing/2014/main" id="{F6181AF3-B554-554B-9C76-21F2ABDB4689}"/>
                </a:ext>
              </a:extLst>
            </p:cNvPr>
            <p:cNvSpPr txBox="1"/>
            <p:nvPr/>
          </p:nvSpPr>
          <p:spPr>
            <a:xfrm>
              <a:off x="1409581" y="1728909"/>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6" name="TextBox 55">
              <a:extLst>
                <a:ext uri="{FF2B5EF4-FFF2-40B4-BE49-F238E27FC236}">
                  <a16:creationId xmlns:a16="http://schemas.microsoft.com/office/drawing/2014/main" id="{B82E0F19-55A5-3445-A3C5-8171B6B49DD1}"/>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7" name="TextBox 56">
              <a:extLst>
                <a:ext uri="{FF2B5EF4-FFF2-40B4-BE49-F238E27FC236}">
                  <a16:creationId xmlns:a16="http://schemas.microsoft.com/office/drawing/2014/main" id="{25D80F2A-747B-AE48-940F-D1A9ED78E57D}"/>
                </a:ext>
              </a:extLst>
            </p:cNvPr>
            <p:cNvSpPr txBox="1"/>
            <p:nvPr/>
          </p:nvSpPr>
          <p:spPr>
            <a:xfrm>
              <a:off x="1398721" y="2828414"/>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8" name="TextBox 57">
              <a:extLst>
                <a:ext uri="{FF2B5EF4-FFF2-40B4-BE49-F238E27FC236}">
                  <a16:creationId xmlns:a16="http://schemas.microsoft.com/office/drawing/2014/main" id="{2EF81D57-438A-5147-9570-F86B42B741F5}"/>
                </a:ext>
              </a:extLst>
            </p:cNvPr>
            <p:cNvSpPr txBox="1"/>
            <p:nvPr/>
          </p:nvSpPr>
          <p:spPr>
            <a:xfrm>
              <a:off x="1396615" y="3364867"/>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9" name="TextBox 58">
              <a:extLst>
                <a:ext uri="{FF2B5EF4-FFF2-40B4-BE49-F238E27FC236}">
                  <a16:creationId xmlns:a16="http://schemas.microsoft.com/office/drawing/2014/main" id="{9ACB3F0E-A30F-B74C-A623-BCA72F38BF13}"/>
                </a:ext>
              </a:extLst>
            </p:cNvPr>
            <p:cNvSpPr txBox="1"/>
            <p:nvPr/>
          </p:nvSpPr>
          <p:spPr>
            <a:xfrm>
              <a:off x="1975076" y="3358218"/>
              <a:ext cx="313044" cy="369332"/>
            </a:xfrm>
            <a:prstGeom prst="rect">
              <a:avLst/>
            </a:prstGeom>
            <a:noFill/>
          </p:spPr>
          <p:txBody>
            <a:bodyPr wrap="none" rtlCol="0">
              <a:spAutoFit/>
            </a:bodyPr>
            <a:lstStyle/>
            <a:p>
              <a:r>
                <a:rPr lang="en-US" sz="1800" b="1" dirty="0">
                  <a:solidFill>
                    <a:srgbClr val="0B4B8E"/>
                  </a:solidFill>
                  <a:latin typeface="+mj-lt"/>
                </a:rPr>
                <a:t>1</a:t>
              </a:r>
            </a:p>
          </p:txBody>
        </p:sp>
      </p:grpSp>
      <p:grpSp>
        <p:nvGrpSpPr>
          <p:cNvPr id="60" name="Group 59">
            <a:extLst>
              <a:ext uri="{FF2B5EF4-FFF2-40B4-BE49-F238E27FC236}">
                <a16:creationId xmlns:a16="http://schemas.microsoft.com/office/drawing/2014/main" id="{541861DE-702E-9040-B120-CE06A64937F3}"/>
              </a:ext>
            </a:extLst>
          </p:cNvPr>
          <p:cNvGrpSpPr/>
          <p:nvPr/>
        </p:nvGrpSpPr>
        <p:grpSpPr>
          <a:xfrm>
            <a:off x="708028" y="1974096"/>
            <a:ext cx="2047899" cy="3128541"/>
            <a:chOff x="650878" y="1189744"/>
            <a:chExt cx="2047899" cy="3128541"/>
          </a:xfrm>
        </p:grpSpPr>
        <p:sp>
          <p:nvSpPr>
            <p:cNvPr id="61" name="TextBox 60">
              <a:extLst>
                <a:ext uri="{FF2B5EF4-FFF2-40B4-BE49-F238E27FC236}">
                  <a16:creationId xmlns:a16="http://schemas.microsoft.com/office/drawing/2014/main" id="{8ACFD3C6-C186-8A42-BC66-99A91267E582}"/>
                </a:ext>
              </a:extLst>
            </p:cNvPr>
            <p:cNvSpPr txBox="1"/>
            <p:nvPr/>
          </p:nvSpPr>
          <p:spPr>
            <a:xfrm>
              <a:off x="1289373" y="1189744"/>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2" name="TextBox 61">
              <a:extLst>
                <a:ext uri="{FF2B5EF4-FFF2-40B4-BE49-F238E27FC236}">
                  <a16:creationId xmlns:a16="http://schemas.microsoft.com/office/drawing/2014/main" id="{4B964A60-803E-8C48-86B2-B581A9DD8CB1}"/>
                </a:ext>
              </a:extLst>
            </p:cNvPr>
            <p:cNvSpPr txBox="1"/>
            <p:nvPr/>
          </p:nvSpPr>
          <p:spPr>
            <a:xfrm>
              <a:off x="1834063" y="173447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3" name="TextBox 62">
              <a:extLst>
                <a:ext uri="{FF2B5EF4-FFF2-40B4-BE49-F238E27FC236}">
                  <a16:creationId xmlns:a16="http://schemas.microsoft.com/office/drawing/2014/main" id="{72A3C61B-0851-ED4C-8753-0A4A66798E23}"/>
                </a:ext>
              </a:extLst>
            </p:cNvPr>
            <p:cNvSpPr txBox="1"/>
            <p:nvPr/>
          </p:nvSpPr>
          <p:spPr>
            <a:xfrm>
              <a:off x="716509" y="17272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4" name="TextBox 63">
              <a:extLst>
                <a:ext uri="{FF2B5EF4-FFF2-40B4-BE49-F238E27FC236}">
                  <a16:creationId xmlns:a16="http://schemas.microsoft.com/office/drawing/2014/main" id="{1C6587DB-9B4A-424C-A8BA-92F6681A87A8}"/>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5" name="TextBox 64">
              <a:extLst>
                <a:ext uri="{FF2B5EF4-FFF2-40B4-BE49-F238E27FC236}">
                  <a16:creationId xmlns:a16="http://schemas.microsoft.com/office/drawing/2014/main" id="{37F4D396-45DD-E54D-BCD7-C2028DF6E6D8}"/>
                </a:ext>
              </a:extLst>
            </p:cNvPr>
            <p:cNvSpPr txBox="1"/>
            <p:nvPr/>
          </p:nvSpPr>
          <p:spPr>
            <a:xfrm>
              <a:off x="693404" y="2295901"/>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6" name="TextBox 65">
              <a:extLst>
                <a:ext uri="{FF2B5EF4-FFF2-40B4-BE49-F238E27FC236}">
                  <a16:creationId xmlns:a16="http://schemas.microsoft.com/office/drawing/2014/main" id="{EFF20620-691D-CA49-A4B7-85754432A9CB}"/>
                </a:ext>
              </a:extLst>
            </p:cNvPr>
            <p:cNvSpPr txBox="1"/>
            <p:nvPr/>
          </p:nvSpPr>
          <p:spPr>
            <a:xfrm>
              <a:off x="1796080" y="284673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7" name="TextBox 66">
              <a:extLst>
                <a:ext uri="{FF2B5EF4-FFF2-40B4-BE49-F238E27FC236}">
                  <a16:creationId xmlns:a16="http://schemas.microsoft.com/office/drawing/2014/main" id="{F54A5F7D-DED1-094F-8B92-E21B1BECCB07}"/>
                </a:ext>
              </a:extLst>
            </p:cNvPr>
            <p:cNvSpPr txBox="1"/>
            <p:nvPr/>
          </p:nvSpPr>
          <p:spPr>
            <a:xfrm>
              <a:off x="671351" y="284565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8" name="TextBox 67">
              <a:extLst>
                <a:ext uri="{FF2B5EF4-FFF2-40B4-BE49-F238E27FC236}">
                  <a16:creationId xmlns:a16="http://schemas.microsoft.com/office/drawing/2014/main" id="{455E3244-08CA-6948-BA89-158F69C1AAF5}"/>
                </a:ext>
              </a:extLst>
            </p:cNvPr>
            <p:cNvSpPr txBox="1"/>
            <p:nvPr/>
          </p:nvSpPr>
          <p:spPr>
            <a:xfrm>
              <a:off x="1236514" y="393619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9" name="TextBox 68">
              <a:extLst>
                <a:ext uri="{FF2B5EF4-FFF2-40B4-BE49-F238E27FC236}">
                  <a16:creationId xmlns:a16="http://schemas.microsoft.com/office/drawing/2014/main" id="{0121B2ED-B1CC-D043-ADD3-00DBCCE44E78}"/>
                </a:ext>
              </a:extLst>
            </p:cNvPr>
            <p:cNvSpPr txBox="1"/>
            <p:nvPr/>
          </p:nvSpPr>
          <p:spPr>
            <a:xfrm>
              <a:off x="650878" y="33903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0" name="TextBox 69">
              <a:extLst>
                <a:ext uri="{FF2B5EF4-FFF2-40B4-BE49-F238E27FC236}">
                  <a16:creationId xmlns:a16="http://schemas.microsoft.com/office/drawing/2014/main" id="{9B168B0C-5098-1F4C-AE00-43ACC4C451BE}"/>
                </a:ext>
              </a:extLst>
            </p:cNvPr>
            <p:cNvSpPr txBox="1"/>
            <p:nvPr/>
          </p:nvSpPr>
          <p:spPr>
            <a:xfrm>
              <a:off x="1807799" y="394895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1" name="TextBox 70">
              <a:extLst>
                <a:ext uri="{FF2B5EF4-FFF2-40B4-BE49-F238E27FC236}">
                  <a16:creationId xmlns:a16="http://schemas.microsoft.com/office/drawing/2014/main" id="{E6546762-D3EE-6049-B1B0-DBE40A73532F}"/>
                </a:ext>
              </a:extLst>
            </p:cNvPr>
            <p:cNvSpPr txBox="1"/>
            <p:nvPr/>
          </p:nvSpPr>
          <p:spPr>
            <a:xfrm>
              <a:off x="2385733" y="3396490"/>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72" name="Group 71">
            <a:extLst>
              <a:ext uri="{FF2B5EF4-FFF2-40B4-BE49-F238E27FC236}">
                <a16:creationId xmlns:a16="http://schemas.microsoft.com/office/drawing/2014/main" id="{7019D18D-32E6-AC47-A6DF-53F525D2177F}"/>
              </a:ext>
            </a:extLst>
          </p:cNvPr>
          <p:cNvGrpSpPr/>
          <p:nvPr/>
        </p:nvGrpSpPr>
        <p:grpSpPr>
          <a:xfrm>
            <a:off x="714677" y="1969221"/>
            <a:ext cx="2614642" cy="3133958"/>
            <a:chOff x="657527" y="1184869"/>
            <a:chExt cx="2614642" cy="3133958"/>
          </a:xfrm>
        </p:grpSpPr>
        <p:sp>
          <p:nvSpPr>
            <p:cNvPr id="73" name="TextBox 72">
              <a:extLst>
                <a:ext uri="{FF2B5EF4-FFF2-40B4-BE49-F238E27FC236}">
                  <a16:creationId xmlns:a16="http://schemas.microsoft.com/office/drawing/2014/main" id="{BA7C0CEA-4124-014F-A684-1567668A22EB}"/>
                </a:ext>
              </a:extLst>
            </p:cNvPr>
            <p:cNvSpPr txBox="1"/>
            <p:nvPr/>
          </p:nvSpPr>
          <p:spPr>
            <a:xfrm>
              <a:off x="1779292" y="118757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4" name="TextBox 73">
              <a:extLst>
                <a:ext uri="{FF2B5EF4-FFF2-40B4-BE49-F238E27FC236}">
                  <a16:creationId xmlns:a16="http://schemas.microsoft.com/office/drawing/2014/main" id="{6E7557D0-64EF-BD46-9CE0-DE94729658F9}"/>
                </a:ext>
              </a:extLst>
            </p:cNvPr>
            <p:cNvSpPr txBox="1"/>
            <p:nvPr/>
          </p:nvSpPr>
          <p:spPr>
            <a:xfrm>
              <a:off x="2370524" y="175890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5" name="TextBox 74">
              <a:extLst>
                <a:ext uri="{FF2B5EF4-FFF2-40B4-BE49-F238E27FC236}">
                  <a16:creationId xmlns:a16="http://schemas.microsoft.com/office/drawing/2014/main" id="{32C6E819-E765-0F4E-88FD-3B3D23A2F671}"/>
                </a:ext>
              </a:extLst>
            </p:cNvPr>
            <p:cNvSpPr txBox="1"/>
            <p:nvPr/>
          </p:nvSpPr>
          <p:spPr>
            <a:xfrm>
              <a:off x="672930" y="118486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6" name="TextBox 75">
              <a:extLst>
                <a:ext uri="{FF2B5EF4-FFF2-40B4-BE49-F238E27FC236}">
                  <a16:creationId xmlns:a16="http://schemas.microsoft.com/office/drawing/2014/main" id="{FFC79C70-FBF0-DD4E-B3E5-05EB145DDCF9}"/>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7" name="TextBox 76">
              <a:extLst>
                <a:ext uri="{FF2B5EF4-FFF2-40B4-BE49-F238E27FC236}">
                  <a16:creationId xmlns:a16="http://schemas.microsoft.com/office/drawing/2014/main" id="{376BFEF9-BA3C-B742-BA57-309D90398B54}"/>
                </a:ext>
              </a:extLst>
            </p:cNvPr>
            <p:cNvSpPr txBox="1"/>
            <p:nvPr/>
          </p:nvSpPr>
          <p:spPr>
            <a:xfrm>
              <a:off x="2407786" y="282678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8" name="TextBox 77">
              <a:extLst>
                <a:ext uri="{FF2B5EF4-FFF2-40B4-BE49-F238E27FC236}">
                  <a16:creationId xmlns:a16="http://schemas.microsoft.com/office/drawing/2014/main" id="{9BD5FF5D-4228-4A47-B69D-6AE4128B95EF}"/>
                </a:ext>
              </a:extLst>
            </p:cNvPr>
            <p:cNvSpPr txBox="1"/>
            <p:nvPr/>
          </p:nvSpPr>
          <p:spPr>
            <a:xfrm>
              <a:off x="2959125" y="337151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9" name="TextBox 78">
              <a:extLst>
                <a:ext uri="{FF2B5EF4-FFF2-40B4-BE49-F238E27FC236}">
                  <a16:creationId xmlns:a16="http://schemas.microsoft.com/office/drawing/2014/main" id="{EB4ABE97-08E8-3E49-B658-19C8FDADCA64}"/>
                </a:ext>
              </a:extLst>
            </p:cNvPr>
            <p:cNvSpPr txBox="1"/>
            <p:nvPr/>
          </p:nvSpPr>
          <p:spPr>
            <a:xfrm>
              <a:off x="2380138" y="394949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80" name="TextBox 79">
              <a:extLst>
                <a:ext uri="{FF2B5EF4-FFF2-40B4-BE49-F238E27FC236}">
                  <a16:creationId xmlns:a16="http://schemas.microsoft.com/office/drawing/2014/main" id="{909E2A37-F982-B749-86AA-85E77A363D58}"/>
                </a:ext>
              </a:extLst>
            </p:cNvPr>
            <p:cNvSpPr txBox="1"/>
            <p:nvPr/>
          </p:nvSpPr>
          <p:spPr>
            <a:xfrm>
              <a:off x="657527" y="3935654"/>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81" name="Group 80">
            <a:extLst>
              <a:ext uri="{FF2B5EF4-FFF2-40B4-BE49-F238E27FC236}">
                <a16:creationId xmlns:a16="http://schemas.microsoft.com/office/drawing/2014/main" id="{D73B8681-F790-234C-8E39-56FD0C294BA0}"/>
              </a:ext>
            </a:extLst>
          </p:cNvPr>
          <p:cNvGrpSpPr/>
          <p:nvPr/>
        </p:nvGrpSpPr>
        <p:grpSpPr>
          <a:xfrm>
            <a:off x="2439920" y="1957004"/>
            <a:ext cx="1481159" cy="3119576"/>
            <a:chOff x="2382770" y="1172652"/>
            <a:chExt cx="1481159" cy="3119576"/>
          </a:xfrm>
        </p:grpSpPr>
        <p:sp>
          <p:nvSpPr>
            <p:cNvPr id="82" name="TextBox 81">
              <a:extLst>
                <a:ext uri="{FF2B5EF4-FFF2-40B4-BE49-F238E27FC236}">
                  <a16:creationId xmlns:a16="http://schemas.microsoft.com/office/drawing/2014/main" id="{5DD25314-9B49-4240-8C7C-399C96888376}"/>
                </a:ext>
              </a:extLst>
            </p:cNvPr>
            <p:cNvSpPr txBox="1"/>
            <p:nvPr/>
          </p:nvSpPr>
          <p:spPr>
            <a:xfrm>
              <a:off x="2382770" y="117265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3" name="TextBox 82">
              <a:extLst>
                <a:ext uri="{FF2B5EF4-FFF2-40B4-BE49-F238E27FC236}">
                  <a16:creationId xmlns:a16="http://schemas.microsoft.com/office/drawing/2014/main" id="{0551999A-8A78-E244-8338-61BBAEAD2E76}"/>
                </a:ext>
              </a:extLst>
            </p:cNvPr>
            <p:cNvSpPr txBox="1"/>
            <p:nvPr/>
          </p:nvSpPr>
          <p:spPr>
            <a:xfrm>
              <a:off x="2927459" y="175062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4" name="TextBox 83">
              <a:extLst>
                <a:ext uri="{FF2B5EF4-FFF2-40B4-BE49-F238E27FC236}">
                  <a16:creationId xmlns:a16="http://schemas.microsoft.com/office/drawing/2014/main" id="{BCDFC64E-2618-B042-94C3-3F20DF7549C8}"/>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5" name="TextBox 84">
              <a:extLst>
                <a:ext uri="{FF2B5EF4-FFF2-40B4-BE49-F238E27FC236}">
                  <a16:creationId xmlns:a16="http://schemas.microsoft.com/office/drawing/2014/main" id="{54AC8EF7-5C1B-324B-960F-96D2024299C7}"/>
                </a:ext>
              </a:extLst>
            </p:cNvPr>
            <p:cNvSpPr txBox="1"/>
            <p:nvPr/>
          </p:nvSpPr>
          <p:spPr>
            <a:xfrm>
              <a:off x="2953003" y="282013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6" name="TextBox 85">
              <a:extLst>
                <a:ext uri="{FF2B5EF4-FFF2-40B4-BE49-F238E27FC236}">
                  <a16:creationId xmlns:a16="http://schemas.microsoft.com/office/drawing/2014/main" id="{D82DEB68-AC24-E448-8279-F9E68813FF5B}"/>
                </a:ext>
              </a:extLst>
            </p:cNvPr>
            <p:cNvSpPr txBox="1"/>
            <p:nvPr/>
          </p:nvSpPr>
          <p:spPr>
            <a:xfrm>
              <a:off x="3550885" y="3378167"/>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7" name="TextBox 86">
              <a:extLst>
                <a:ext uri="{FF2B5EF4-FFF2-40B4-BE49-F238E27FC236}">
                  <a16:creationId xmlns:a16="http://schemas.microsoft.com/office/drawing/2014/main" id="{A93237F7-6012-4340-B979-DBA7F6150DF2}"/>
                </a:ext>
              </a:extLst>
            </p:cNvPr>
            <p:cNvSpPr txBox="1"/>
            <p:nvPr/>
          </p:nvSpPr>
          <p:spPr>
            <a:xfrm>
              <a:off x="2958600" y="3922896"/>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88" name="Group 87">
            <a:extLst>
              <a:ext uri="{FF2B5EF4-FFF2-40B4-BE49-F238E27FC236}">
                <a16:creationId xmlns:a16="http://schemas.microsoft.com/office/drawing/2014/main" id="{A2EFFE11-E131-004A-A093-27DB53534384}"/>
              </a:ext>
            </a:extLst>
          </p:cNvPr>
          <p:cNvGrpSpPr/>
          <p:nvPr/>
        </p:nvGrpSpPr>
        <p:grpSpPr>
          <a:xfrm>
            <a:off x="3011732" y="1950355"/>
            <a:ext cx="1074519" cy="3124600"/>
            <a:chOff x="2954582" y="1166003"/>
            <a:chExt cx="1074519" cy="3124600"/>
          </a:xfrm>
        </p:grpSpPr>
        <p:sp>
          <p:nvSpPr>
            <p:cNvPr id="89" name="TextBox 88">
              <a:extLst>
                <a:ext uri="{FF2B5EF4-FFF2-40B4-BE49-F238E27FC236}">
                  <a16:creationId xmlns:a16="http://schemas.microsoft.com/office/drawing/2014/main" id="{73BE7FD6-CBD3-9540-B1C3-CEF75D5ACD4C}"/>
                </a:ext>
              </a:extLst>
            </p:cNvPr>
            <p:cNvSpPr txBox="1"/>
            <p:nvPr/>
          </p:nvSpPr>
          <p:spPr>
            <a:xfrm>
              <a:off x="2954582" y="116600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0" name="TextBox 89">
              <a:extLst>
                <a:ext uri="{FF2B5EF4-FFF2-40B4-BE49-F238E27FC236}">
                  <a16:creationId xmlns:a16="http://schemas.microsoft.com/office/drawing/2014/main" id="{7659AF90-6BFE-1443-9EB2-6EAD012594E9}"/>
                </a:ext>
              </a:extLst>
            </p:cNvPr>
            <p:cNvSpPr txBox="1"/>
            <p:nvPr/>
          </p:nvSpPr>
          <p:spPr>
            <a:xfrm>
              <a:off x="3559112" y="175728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1" name="TextBox 90">
              <a:extLst>
                <a:ext uri="{FF2B5EF4-FFF2-40B4-BE49-F238E27FC236}">
                  <a16:creationId xmlns:a16="http://schemas.microsoft.com/office/drawing/2014/main" id="{2526960D-F747-674A-8A03-3C329456F534}"/>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2" name="TextBox 91">
              <a:extLst>
                <a:ext uri="{FF2B5EF4-FFF2-40B4-BE49-F238E27FC236}">
                  <a16:creationId xmlns:a16="http://schemas.microsoft.com/office/drawing/2014/main" id="{C2521FBC-E5F5-CF44-9B77-7DA0E68CD4A0}"/>
                </a:ext>
              </a:extLst>
            </p:cNvPr>
            <p:cNvSpPr txBox="1"/>
            <p:nvPr/>
          </p:nvSpPr>
          <p:spPr>
            <a:xfrm>
              <a:off x="3562605" y="2837921"/>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3" name="TextBox 92">
              <a:extLst>
                <a:ext uri="{FF2B5EF4-FFF2-40B4-BE49-F238E27FC236}">
                  <a16:creationId xmlns:a16="http://schemas.microsoft.com/office/drawing/2014/main" id="{36CEEB1D-632A-224F-9A7F-DAFA57F05A9A}"/>
                </a:ext>
              </a:extLst>
            </p:cNvPr>
            <p:cNvSpPr txBox="1"/>
            <p:nvPr/>
          </p:nvSpPr>
          <p:spPr>
            <a:xfrm>
              <a:off x="3568727" y="3921271"/>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1841887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398C1-C5D0-2C4A-B3B1-84DDD4056831}"/>
              </a:ext>
            </a:extLst>
          </p:cNvPr>
          <p:cNvSpPr>
            <a:spLocks noGrp="1"/>
          </p:cNvSpPr>
          <p:nvPr>
            <p:ph type="sldNum" sz="quarter" idx="12"/>
          </p:nvPr>
        </p:nvSpPr>
        <p:spPr/>
        <p:txBody>
          <a:bodyPr/>
          <a:lstStyle/>
          <a:p>
            <a:fld id="{4E77BC79-9480-1042-96E1-82B94DA0811E}" type="slidenum">
              <a:rPr lang="en-US" smtClean="0"/>
              <a:t>88</a:t>
            </a:fld>
            <a:endParaRPr lang="en-US"/>
          </a:p>
        </p:txBody>
      </p:sp>
      <p:sp>
        <p:nvSpPr>
          <p:cNvPr id="3" name="Title 2">
            <a:extLst>
              <a:ext uri="{FF2B5EF4-FFF2-40B4-BE49-F238E27FC236}">
                <a16:creationId xmlns:a16="http://schemas.microsoft.com/office/drawing/2014/main" id="{55DF530D-C37D-4C4E-8228-0F7476B75986}"/>
              </a:ext>
            </a:extLst>
          </p:cNvPr>
          <p:cNvSpPr>
            <a:spLocks noGrp="1"/>
          </p:cNvSpPr>
          <p:nvPr>
            <p:ph type="title"/>
          </p:nvPr>
        </p:nvSpPr>
        <p:spPr/>
        <p:txBody>
          <a:bodyPr/>
          <a:lstStyle/>
          <a:p>
            <a:r>
              <a:rPr lang="en-US" dirty="0"/>
              <a:t>Multipoint Nets</a:t>
            </a:r>
          </a:p>
        </p:txBody>
      </p:sp>
      <p:sp>
        <p:nvSpPr>
          <p:cNvPr id="5" name="Rectangle 53">
            <a:extLst>
              <a:ext uri="{FF2B5EF4-FFF2-40B4-BE49-F238E27FC236}">
                <a16:creationId xmlns:a16="http://schemas.microsoft.com/office/drawing/2014/main" id="{929FB821-FAB4-694C-B864-F471AAD657EB}"/>
              </a:ext>
            </a:extLst>
          </p:cNvPr>
          <p:cNvSpPr txBox="1">
            <a:spLocks noChangeArrowheads="1"/>
          </p:cNvSpPr>
          <p:nvPr/>
        </p:nvSpPr>
        <p:spPr>
          <a:xfrm>
            <a:off x="4355204" y="1837885"/>
            <a:ext cx="4511675" cy="38516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Finally</a:t>
            </a:r>
          </a:p>
          <a:p>
            <a:pPr lvl="1"/>
            <a:r>
              <a:rPr lang="en-US" dirty="0"/>
              <a:t>Do usual cleanup</a:t>
            </a:r>
          </a:p>
          <a:p>
            <a:pPr lvl="1"/>
            <a:r>
              <a:rPr lang="en-US" dirty="0"/>
              <a:t>Mark all of the segment cells as used and clean-up the grid</a:t>
            </a:r>
          </a:p>
          <a:p>
            <a:pPr lvl="1"/>
            <a:r>
              <a:rPr lang="en-US" dirty="0"/>
              <a:t>Now, have embedded a multipoint net, and rendered it an obstacle for future nets</a:t>
            </a:r>
          </a:p>
        </p:txBody>
      </p:sp>
      <p:sp>
        <p:nvSpPr>
          <p:cNvPr id="6" name="Rectangle 3">
            <a:extLst>
              <a:ext uri="{FF2B5EF4-FFF2-40B4-BE49-F238E27FC236}">
                <a16:creationId xmlns:a16="http://schemas.microsoft.com/office/drawing/2014/main" id="{47274EB4-0E9D-3841-97F4-AB936C58915D}"/>
              </a:ext>
            </a:extLst>
          </p:cNvPr>
          <p:cNvSpPr>
            <a:spLocks noChangeArrowheads="1"/>
          </p:cNvSpPr>
          <p:nvPr/>
        </p:nvSpPr>
        <p:spPr bwMode="auto">
          <a:xfrm>
            <a:off x="628650" y="1895034"/>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5">
            <a:extLst>
              <a:ext uri="{FF2B5EF4-FFF2-40B4-BE49-F238E27FC236}">
                <a16:creationId xmlns:a16="http://schemas.microsoft.com/office/drawing/2014/main" id="{2EC1EEA5-8D75-AB4B-940C-A0F407836EC6}"/>
              </a:ext>
            </a:extLst>
          </p:cNvPr>
          <p:cNvSpPr>
            <a:spLocks noChangeShapeType="1"/>
          </p:cNvSpPr>
          <p:nvPr/>
        </p:nvSpPr>
        <p:spPr bwMode="auto">
          <a:xfrm>
            <a:off x="647700" y="298564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6">
            <a:extLst>
              <a:ext uri="{FF2B5EF4-FFF2-40B4-BE49-F238E27FC236}">
                <a16:creationId xmlns:a16="http://schemas.microsoft.com/office/drawing/2014/main" id="{A4FD4B93-B896-2642-BE23-FA2827228653}"/>
              </a:ext>
            </a:extLst>
          </p:cNvPr>
          <p:cNvSpPr>
            <a:spLocks noChangeShapeType="1"/>
          </p:cNvSpPr>
          <p:nvPr/>
        </p:nvSpPr>
        <p:spPr bwMode="auto">
          <a:xfrm>
            <a:off x="647700" y="3542859"/>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7">
            <a:extLst>
              <a:ext uri="{FF2B5EF4-FFF2-40B4-BE49-F238E27FC236}">
                <a16:creationId xmlns:a16="http://schemas.microsoft.com/office/drawing/2014/main" id="{35679A60-2207-F944-A68C-DEB33B9CFDD4}"/>
              </a:ext>
            </a:extLst>
          </p:cNvPr>
          <p:cNvSpPr>
            <a:spLocks noChangeShapeType="1"/>
          </p:cNvSpPr>
          <p:nvPr/>
        </p:nvSpPr>
        <p:spPr bwMode="auto">
          <a:xfrm>
            <a:off x="647700" y="410007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8">
            <a:extLst>
              <a:ext uri="{FF2B5EF4-FFF2-40B4-BE49-F238E27FC236}">
                <a16:creationId xmlns:a16="http://schemas.microsoft.com/office/drawing/2014/main" id="{5F2923FF-8D41-564C-960C-66129DD5F684}"/>
              </a:ext>
            </a:extLst>
          </p:cNvPr>
          <p:cNvSpPr>
            <a:spLocks noChangeShapeType="1"/>
          </p:cNvSpPr>
          <p:nvPr/>
        </p:nvSpPr>
        <p:spPr bwMode="auto">
          <a:xfrm>
            <a:off x="647700" y="46572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9">
            <a:extLst>
              <a:ext uri="{FF2B5EF4-FFF2-40B4-BE49-F238E27FC236}">
                <a16:creationId xmlns:a16="http://schemas.microsoft.com/office/drawing/2014/main" id="{A9455C8D-26B1-A74E-B769-38685B7F80A5}"/>
              </a:ext>
            </a:extLst>
          </p:cNvPr>
          <p:cNvSpPr>
            <a:spLocks noChangeShapeType="1"/>
          </p:cNvSpPr>
          <p:nvPr/>
        </p:nvSpPr>
        <p:spPr bwMode="auto">
          <a:xfrm>
            <a:off x="1206500" y="190932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10">
            <a:extLst>
              <a:ext uri="{FF2B5EF4-FFF2-40B4-BE49-F238E27FC236}">
                <a16:creationId xmlns:a16="http://schemas.microsoft.com/office/drawing/2014/main" id="{B44F7B21-7C9E-4741-A047-035885E4CCB2}"/>
              </a:ext>
            </a:extLst>
          </p:cNvPr>
          <p:cNvSpPr>
            <a:spLocks noChangeShapeType="1"/>
          </p:cNvSpPr>
          <p:nvPr/>
        </p:nvSpPr>
        <p:spPr bwMode="auto">
          <a:xfrm>
            <a:off x="175895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1">
            <a:extLst>
              <a:ext uri="{FF2B5EF4-FFF2-40B4-BE49-F238E27FC236}">
                <a16:creationId xmlns:a16="http://schemas.microsoft.com/office/drawing/2014/main" id="{973B89E9-82F6-C340-ADA4-6389FB8BAFE2}"/>
              </a:ext>
            </a:extLst>
          </p:cNvPr>
          <p:cNvSpPr>
            <a:spLocks noChangeShapeType="1"/>
          </p:cNvSpPr>
          <p:nvPr/>
        </p:nvSpPr>
        <p:spPr bwMode="auto">
          <a:xfrm>
            <a:off x="2349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2">
            <a:extLst>
              <a:ext uri="{FF2B5EF4-FFF2-40B4-BE49-F238E27FC236}">
                <a16:creationId xmlns:a16="http://schemas.microsoft.com/office/drawing/2014/main" id="{3172EA8D-D0E1-FA48-9770-F42A02DB008F}"/>
              </a:ext>
            </a:extLst>
          </p:cNvPr>
          <p:cNvSpPr>
            <a:spLocks noChangeShapeType="1"/>
          </p:cNvSpPr>
          <p:nvPr/>
        </p:nvSpPr>
        <p:spPr bwMode="auto">
          <a:xfrm>
            <a:off x="29210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3">
            <a:extLst>
              <a:ext uri="{FF2B5EF4-FFF2-40B4-BE49-F238E27FC236}">
                <a16:creationId xmlns:a16="http://schemas.microsoft.com/office/drawing/2014/main" id="{1F8875FB-0EDA-5945-8BDF-1286F2F95F7F}"/>
              </a:ext>
            </a:extLst>
          </p:cNvPr>
          <p:cNvSpPr>
            <a:spLocks noChangeShapeType="1"/>
          </p:cNvSpPr>
          <p:nvPr/>
        </p:nvSpPr>
        <p:spPr bwMode="auto">
          <a:xfrm>
            <a:off x="3492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Rectangle 25">
            <a:extLst>
              <a:ext uri="{FF2B5EF4-FFF2-40B4-BE49-F238E27FC236}">
                <a16:creationId xmlns:a16="http://schemas.microsoft.com/office/drawing/2014/main" id="{35E1EBC2-A278-BB4C-902F-2595B5609465}"/>
              </a:ext>
            </a:extLst>
          </p:cNvPr>
          <p:cNvSpPr>
            <a:spLocks noChangeArrowheads="1"/>
          </p:cNvSpPr>
          <p:nvPr/>
        </p:nvSpPr>
        <p:spPr bwMode="auto">
          <a:xfrm>
            <a:off x="1169988" y="30820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7" name="Rectangle 26">
            <a:extLst>
              <a:ext uri="{FF2B5EF4-FFF2-40B4-BE49-F238E27FC236}">
                <a16:creationId xmlns:a16="http://schemas.microsoft.com/office/drawing/2014/main" id="{8FCDDF4A-8A1B-CA4E-9C6C-67C6F76DFA6B}"/>
              </a:ext>
            </a:extLst>
          </p:cNvPr>
          <p:cNvSpPr>
            <a:spLocks noChangeArrowheads="1"/>
          </p:cNvSpPr>
          <p:nvPr/>
        </p:nvSpPr>
        <p:spPr bwMode="auto">
          <a:xfrm>
            <a:off x="1177925" y="252487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27">
            <a:extLst>
              <a:ext uri="{FF2B5EF4-FFF2-40B4-BE49-F238E27FC236}">
                <a16:creationId xmlns:a16="http://schemas.microsoft.com/office/drawing/2014/main" id="{7956750E-8E74-FA42-8491-0DAE16943A01}"/>
              </a:ext>
            </a:extLst>
          </p:cNvPr>
          <p:cNvSpPr>
            <a:spLocks noChangeArrowheads="1"/>
          </p:cNvSpPr>
          <p:nvPr/>
        </p:nvSpPr>
        <p:spPr bwMode="auto">
          <a:xfrm>
            <a:off x="1169988" y="366668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8">
            <a:extLst>
              <a:ext uri="{FF2B5EF4-FFF2-40B4-BE49-F238E27FC236}">
                <a16:creationId xmlns:a16="http://schemas.microsoft.com/office/drawing/2014/main" id="{13A7C8C7-386A-144E-BE08-376F49E668A7}"/>
              </a:ext>
            </a:extLst>
          </p:cNvPr>
          <p:cNvSpPr>
            <a:spLocks noChangeArrowheads="1"/>
          </p:cNvSpPr>
          <p:nvPr/>
        </p:nvSpPr>
        <p:spPr bwMode="auto">
          <a:xfrm>
            <a:off x="1144588" y="4170319"/>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30">
            <a:extLst>
              <a:ext uri="{FF2B5EF4-FFF2-40B4-BE49-F238E27FC236}">
                <a16:creationId xmlns:a16="http://schemas.microsoft.com/office/drawing/2014/main" id="{B6A6F763-28DA-9549-B913-59C1BD9C0723}"/>
              </a:ext>
            </a:extLst>
          </p:cNvPr>
          <p:cNvSpPr>
            <a:spLocks noChangeArrowheads="1"/>
          </p:cNvSpPr>
          <p:nvPr/>
        </p:nvSpPr>
        <p:spPr bwMode="auto">
          <a:xfrm>
            <a:off x="19065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33">
            <a:extLst>
              <a:ext uri="{FF2B5EF4-FFF2-40B4-BE49-F238E27FC236}">
                <a16:creationId xmlns:a16="http://schemas.microsoft.com/office/drawing/2014/main" id="{B4930569-CA84-A04D-8C77-02D8FBC4C401}"/>
              </a:ext>
            </a:extLst>
          </p:cNvPr>
          <p:cNvSpPr>
            <a:spLocks noChangeArrowheads="1"/>
          </p:cNvSpPr>
          <p:nvPr/>
        </p:nvSpPr>
        <p:spPr bwMode="auto">
          <a:xfrm>
            <a:off x="1754188" y="4184606"/>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2" name="Rectangle 35">
            <a:extLst>
              <a:ext uri="{FF2B5EF4-FFF2-40B4-BE49-F238E27FC236}">
                <a16:creationId xmlns:a16="http://schemas.microsoft.com/office/drawing/2014/main" id="{BA6F5FC3-0192-434D-9D6F-D9F7659A31B0}"/>
              </a:ext>
            </a:extLst>
          </p:cNvPr>
          <p:cNvSpPr>
            <a:spLocks noChangeArrowheads="1"/>
          </p:cNvSpPr>
          <p:nvPr/>
        </p:nvSpPr>
        <p:spPr bwMode="auto">
          <a:xfrm>
            <a:off x="24780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40">
            <a:extLst>
              <a:ext uri="{FF2B5EF4-FFF2-40B4-BE49-F238E27FC236}">
                <a16:creationId xmlns:a16="http://schemas.microsoft.com/office/drawing/2014/main" id="{8778F967-9BF7-B04B-8A0E-C18A12B57AFC}"/>
              </a:ext>
            </a:extLst>
          </p:cNvPr>
          <p:cNvSpPr>
            <a:spLocks noChangeArrowheads="1"/>
          </p:cNvSpPr>
          <p:nvPr/>
        </p:nvSpPr>
        <p:spPr bwMode="auto">
          <a:xfrm>
            <a:off x="3068638" y="3095184"/>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45">
            <a:extLst>
              <a:ext uri="{FF2B5EF4-FFF2-40B4-BE49-F238E27FC236}">
                <a16:creationId xmlns:a16="http://schemas.microsoft.com/office/drawing/2014/main" id="{C207DF34-DC34-494A-9B73-76FCBBE9C170}"/>
              </a:ext>
            </a:extLst>
          </p:cNvPr>
          <p:cNvSpPr>
            <a:spLocks noChangeArrowheads="1"/>
          </p:cNvSpPr>
          <p:nvPr/>
        </p:nvSpPr>
        <p:spPr bwMode="auto">
          <a:xfrm>
            <a:off x="3473914" y="3088535"/>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TextBox 24">
            <a:extLst>
              <a:ext uri="{FF2B5EF4-FFF2-40B4-BE49-F238E27FC236}">
                <a16:creationId xmlns:a16="http://schemas.microsoft.com/office/drawing/2014/main" id="{6A8F7432-D3DA-6544-A02F-9AB9E3AEE7C1}"/>
              </a:ext>
            </a:extLst>
          </p:cNvPr>
          <p:cNvSpPr txBox="1"/>
          <p:nvPr/>
        </p:nvSpPr>
        <p:spPr>
          <a:xfrm>
            <a:off x="1464626" y="3094496"/>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26" name="TextBox 25">
            <a:extLst>
              <a:ext uri="{FF2B5EF4-FFF2-40B4-BE49-F238E27FC236}">
                <a16:creationId xmlns:a16="http://schemas.microsoft.com/office/drawing/2014/main" id="{47FAD1BE-42E8-5D42-90AC-E9E3A3E12A59}"/>
              </a:ext>
            </a:extLst>
          </p:cNvPr>
          <p:cNvSpPr txBox="1"/>
          <p:nvPr/>
        </p:nvSpPr>
        <p:spPr>
          <a:xfrm>
            <a:off x="1888581" y="3079570"/>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F1285E10-CF24-1243-A25F-AE17936C09AF}"/>
              </a:ext>
            </a:extLst>
          </p:cNvPr>
          <p:cNvSpPr txBox="1"/>
          <p:nvPr/>
        </p:nvSpPr>
        <p:spPr>
          <a:xfrm>
            <a:off x="2445515" y="3084593"/>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28" name="TextBox 27">
            <a:extLst>
              <a:ext uri="{FF2B5EF4-FFF2-40B4-BE49-F238E27FC236}">
                <a16:creationId xmlns:a16="http://schemas.microsoft.com/office/drawing/2014/main" id="{246E521B-B865-6742-87DE-3F3022B23192}"/>
              </a:ext>
            </a:extLst>
          </p:cNvPr>
          <p:cNvSpPr txBox="1"/>
          <p:nvPr/>
        </p:nvSpPr>
        <p:spPr>
          <a:xfrm>
            <a:off x="2997381" y="3097893"/>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29" name="TextBox 28">
            <a:extLst>
              <a:ext uri="{FF2B5EF4-FFF2-40B4-BE49-F238E27FC236}">
                <a16:creationId xmlns:a16="http://schemas.microsoft.com/office/drawing/2014/main" id="{76ED3E1B-7E20-014E-8BB9-B99523DF4838}"/>
              </a:ext>
            </a:extLst>
          </p:cNvPr>
          <p:cNvSpPr txBox="1"/>
          <p:nvPr/>
        </p:nvSpPr>
        <p:spPr>
          <a:xfrm>
            <a:off x="3773207" y="310902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30" name="Rectangle 29">
            <a:extLst>
              <a:ext uri="{FF2B5EF4-FFF2-40B4-BE49-F238E27FC236}">
                <a16:creationId xmlns:a16="http://schemas.microsoft.com/office/drawing/2014/main" id="{B9C96F29-4FB7-4647-BFFD-0E460CB37B94}"/>
              </a:ext>
            </a:extLst>
          </p:cNvPr>
          <p:cNvSpPr/>
          <p:nvPr/>
        </p:nvSpPr>
        <p:spPr>
          <a:xfrm>
            <a:off x="1194124" y="2983618"/>
            <a:ext cx="2885655" cy="571869"/>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1" name="Rectangle 30">
            <a:extLst>
              <a:ext uri="{FF2B5EF4-FFF2-40B4-BE49-F238E27FC236}">
                <a16:creationId xmlns:a16="http://schemas.microsoft.com/office/drawing/2014/main" id="{78095031-B43B-9241-BDC3-48959533C4BD}"/>
              </a:ext>
            </a:extLst>
          </p:cNvPr>
          <p:cNvSpPr/>
          <p:nvPr/>
        </p:nvSpPr>
        <p:spPr>
          <a:xfrm>
            <a:off x="1193597" y="2444455"/>
            <a:ext cx="552391" cy="2214873"/>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2" name="Line 5">
            <a:extLst>
              <a:ext uri="{FF2B5EF4-FFF2-40B4-BE49-F238E27FC236}">
                <a16:creationId xmlns:a16="http://schemas.microsoft.com/office/drawing/2014/main" id="{8EB96EF2-C188-1B48-899F-0CD3ABD71D1D}"/>
              </a:ext>
            </a:extLst>
          </p:cNvPr>
          <p:cNvSpPr>
            <a:spLocks noChangeShapeType="1"/>
          </p:cNvSpPr>
          <p:nvPr/>
        </p:nvSpPr>
        <p:spPr bwMode="auto">
          <a:xfrm>
            <a:off x="640525" y="24464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33" name="Rectangle 32">
            <a:extLst>
              <a:ext uri="{FF2B5EF4-FFF2-40B4-BE49-F238E27FC236}">
                <a16:creationId xmlns:a16="http://schemas.microsoft.com/office/drawing/2014/main" id="{FA675592-6169-8342-9EC1-29C6044E511A}"/>
              </a:ext>
            </a:extLst>
          </p:cNvPr>
          <p:cNvSpPr/>
          <p:nvPr/>
        </p:nvSpPr>
        <p:spPr>
          <a:xfrm flipH="1">
            <a:off x="1247315" y="4107408"/>
            <a:ext cx="1117028" cy="551378"/>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467364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56F4F-C801-C147-BC76-94E9658480F7}"/>
              </a:ext>
            </a:extLst>
          </p:cNvPr>
          <p:cNvSpPr>
            <a:spLocks noGrp="1"/>
          </p:cNvSpPr>
          <p:nvPr>
            <p:ph type="sldNum" sz="quarter" idx="12"/>
          </p:nvPr>
        </p:nvSpPr>
        <p:spPr/>
        <p:txBody>
          <a:bodyPr/>
          <a:lstStyle/>
          <a:p>
            <a:fld id="{4E77BC79-9480-1042-96E1-82B94DA0811E}" type="slidenum">
              <a:rPr lang="en-US" smtClean="0"/>
              <a:t>89</a:t>
            </a:fld>
            <a:endParaRPr lang="en-US"/>
          </a:p>
        </p:txBody>
      </p:sp>
      <p:sp>
        <p:nvSpPr>
          <p:cNvPr id="3" name="Title 2">
            <a:extLst>
              <a:ext uri="{FF2B5EF4-FFF2-40B4-BE49-F238E27FC236}">
                <a16:creationId xmlns:a16="http://schemas.microsoft.com/office/drawing/2014/main" id="{0EBA8B0B-2126-DB4E-B6C3-25F059B76C14}"/>
              </a:ext>
            </a:extLst>
          </p:cNvPr>
          <p:cNvSpPr>
            <a:spLocks noGrp="1"/>
          </p:cNvSpPr>
          <p:nvPr>
            <p:ph type="title"/>
          </p:nvPr>
        </p:nvSpPr>
        <p:spPr/>
        <p:txBody>
          <a:bodyPr/>
          <a:lstStyle/>
          <a:p>
            <a:r>
              <a:rPr lang="en-US" dirty="0"/>
              <a:t>Is this Strategy Optimal?</a:t>
            </a:r>
          </a:p>
        </p:txBody>
      </p:sp>
      <p:sp>
        <p:nvSpPr>
          <p:cNvPr id="4" name="Content Placeholder 3">
            <a:extLst>
              <a:ext uri="{FF2B5EF4-FFF2-40B4-BE49-F238E27FC236}">
                <a16:creationId xmlns:a16="http://schemas.microsoft.com/office/drawing/2014/main" id="{CD325938-F93F-224F-B89A-16E605E5A702}"/>
              </a:ext>
            </a:extLst>
          </p:cNvPr>
          <p:cNvSpPr>
            <a:spLocks noGrp="1"/>
          </p:cNvSpPr>
          <p:nvPr>
            <p:ph idx="1"/>
          </p:nvPr>
        </p:nvSpPr>
        <p:spPr/>
        <p:txBody>
          <a:bodyPr/>
          <a:lstStyle/>
          <a:p>
            <a:r>
              <a:rPr lang="en-US" dirty="0"/>
              <a:t>Does this method give us guaranteed shortest multi-point net?</a:t>
            </a:r>
          </a:p>
          <a:p>
            <a:r>
              <a:rPr lang="en-US" dirty="0">
                <a:solidFill>
                  <a:srgbClr val="800000"/>
                </a:solidFill>
              </a:rPr>
              <a:t>No!</a:t>
            </a:r>
          </a:p>
          <a:p>
            <a:pPr lvl="1"/>
            <a:r>
              <a:rPr lang="en-US" dirty="0"/>
              <a:t>Maybe surprising, but this is just a good heuristic</a:t>
            </a:r>
          </a:p>
          <a:p>
            <a:pPr lvl="1"/>
            <a:r>
              <a:rPr lang="en-US" dirty="0"/>
              <a:t>The optimal path has a name:  called a </a:t>
            </a:r>
            <a:r>
              <a:rPr lang="en-US" b="1" dirty="0">
                <a:solidFill>
                  <a:srgbClr val="800000"/>
                </a:solidFill>
              </a:rPr>
              <a:t>Steiner Tree</a:t>
            </a:r>
          </a:p>
          <a:p>
            <a:endParaRPr lang="en-US" dirty="0"/>
          </a:p>
          <a:p>
            <a:r>
              <a:rPr lang="en-US" dirty="0"/>
              <a:t>How hard is to get the optimal Steiner Tree?</a:t>
            </a:r>
          </a:p>
          <a:p>
            <a:pPr lvl="1"/>
            <a:r>
              <a:rPr lang="en-US" dirty="0"/>
              <a:t>NP-hard!   (</a:t>
            </a:r>
            <a:r>
              <a:rPr lang="en-US" dirty="0" err="1"/>
              <a:t>ie</a:t>
            </a:r>
            <a:r>
              <a:rPr lang="en-US" dirty="0"/>
              <a:t>, exponentially hard)</a:t>
            </a:r>
          </a:p>
          <a:p>
            <a:pPr lvl="1"/>
            <a:r>
              <a:rPr lang="en-US" dirty="0"/>
              <a:t>Yet another example of why CAD is full of tough, important problems to solve</a:t>
            </a:r>
          </a:p>
          <a:p>
            <a:endParaRPr lang="en-US" dirty="0"/>
          </a:p>
        </p:txBody>
      </p:sp>
    </p:spTree>
    <p:extLst>
      <p:ext uri="{BB962C8B-B14F-4D97-AF65-F5344CB8AC3E}">
        <p14:creationId xmlns:p14="http://schemas.microsoft.com/office/powerpoint/2010/main" val="312299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51927-EBC1-484E-955E-9B4D9D19D43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85D209F-BBA9-CA4E-95D6-F483AEE6F36A}"/>
              </a:ext>
            </a:extLst>
          </p:cNvPr>
          <p:cNvSpPr>
            <a:spLocks noGrp="1"/>
          </p:cNvSpPr>
          <p:nvPr>
            <p:ph type="title"/>
          </p:nvPr>
        </p:nvSpPr>
        <p:spPr/>
        <p:txBody>
          <a:bodyPr/>
          <a:lstStyle/>
          <a:p>
            <a:r>
              <a:rPr lang="en-US" dirty="0"/>
              <a:t>Graph Traversal</a:t>
            </a:r>
          </a:p>
        </p:txBody>
      </p:sp>
      <p:sp>
        <p:nvSpPr>
          <p:cNvPr id="4" name="Content Placeholder 3">
            <a:extLst>
              <a:ext uri="{FF2B5EF4-FFF2-40B4-BE49-F238E27FC236}">
                <a16:creationId xmlns:a16="http://schemas.microsoft.com/office/drawing/2014/main" id="{F2E6AAF2-DC4D-8D4A-9B05-0B52B7A616DE}"/>
              </a:ext>
            </a:extLst>
          </p:cNvPr>
          <p:cNvSpPr>
            <a:spLocks noGrp="1"/>
          </p:cNvSpPr>
          <p:nvPr>
            <p:ph idx="1"/>
          </p:nvPr>
        </p:nvSpPr>
        <p:spPr/>
        <p:txBody>
          <a:bodyPr/>
          <a:lstStyle/>
          <a:p>
            <a:r>
              <a:rPr lang="en-US" altLang="zh-TW" dirty="0"/>
              <a:t>Depth First Search (DFS)</a:t>
            </a:r>
          </a:p>
          <a:p>
            <a:pPr lvl="1"/>
            <a:r>
              <a:rPr lang="en-US" altLang="zh-TW" dirty="0">
                <a:solidFill>
                  <a:schemeClr val="tx2">
                    <a:lumMod val="60000"/>
                    <a:lumOff val="40000"/>
                  </a:schemeClr>
                </a:solidFill>
              </a:rPr>
              <a:t>Stack </a:t>
            </a:r>
          </a:p>
          <a:p>
            <a:pPr lvl="1"/>
            <a:r>
              <a:rPr lang="en-US" dirty="0"/>
              <a:t>The algorithm starts at the root node (selecting some arbitrary node as the root node in the case of a graph) and explores as far as possible along each branch before backtracking.</a:t>
            </a:r>
            <a:endParaRPr lang="en-US" altLang="zh-TW" dirty="0">
              <a:solidFill>
                <a:schemeClr val="tx2">
                  <a:lumMod val="60000"/>
                  <a:lumOff val="40000"/>
                </a:schemeClr>
              </a:solidFill>
            </a:endParaRPr>
          </a:p>
          <a:p>
            <a:r>
              <a:rPr lang="en-US" altLang="zh-TW" dirty="0"/>
              <a:t>Breadth First Search (BFS)</a:t>
            </a:r>
          </a:p>
          <a:p>
            <a:pPr lvl="1"/>
            <a:r>
              <a:rPr lang="en-US" altLang="zh-TW" dirty="0">
                <a:solidFill>
                  <a:schemeClr val="accent5">
                    <a:lumMod val="75000"/>
                  </a:schemeClr>
                </a:solidFill>
              </a:rPr>
              <a:t>Queue</a:t>
            </a:r>
          </a:p>
          <a:p>
            <a:pPr lvl="1"/>
            <a:r>
              <a:rPr lang="en-US" dirty="0"/>
              <a:t>The algorithm starts at the root node, and explores all of the neighbor nodes at the present depth prior to moving on to the nodes at the next depth level.</a:t>
            </a:r>
            <a:endParaRPr lang="en-US" altLang="zh-TW" dirty="0">
              <a:solidFill>
                <a:schemeClr val="accent5">
                  <a:lumMod val="75000"/>
                </a:schemeClr>
              </a:solidFill>
            </a:endParaRP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113345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1BE245-4A43-1242-94DE-A16D7BE695BD}"/>
              </a:ext>
            </a:extLst>
          </p:cNvPr>
          <p:cNvSpPr>
            <a:spLocks noGrp="1"/>
          </p:cNvSpPr>
          <p:nvPr>
            <p:ph type="sldNum" sz="quarter" idx="12"/>
          </p:nvPr>
        </p:nvSpPr>
        <p:spPr/>
        <p:txBody>
          <a:bodyPr/>
          <a:lstStyle/>
          <a:p>
            <a:fld id="{4E77BC79-9480-1042-96E1-82B94DA0811E}" type="slidenum">
              <a:rPr lang="en-US" smtClean="0"/>
              <a:t>90</a:t>
            </a:fld>
            <a:endParaRPr lang="en-US"/>
          </a:p>
        </p:txBody>
      </p:sp>
      <p:sp>
        <p:nvSpPr>
          <p:cNvPr id="3" name="Title 2">
            <a:extLst>
              <a:ext uri="{FF2B5EF4-FFF2-40B4-BE49-F238E27FC236}">
                <a16:creationId xmlns:a16="http://schemas.microsoft.com/office/drawing/2014/main" id="{7A56A36E-C488-054D-9F69-D14C5C31B3E8}"/>
              </a:ext>
            </a:extLst>
          </p:cNvPr>
          <p:cNvSpPr>
            <a:spLocks noGrp="1"/>
          </p:cNvSpPr>
          <p:nvPr>
            <p:ph type="title"/>
          </p:nvPr>
        </p:nvSpPr>
        <p:spPr/>
        <p:txBody>
          <a:bodyPr/>
          <a:lstStyle/>
          <a:p>
            <a:r>
              <a:rPr lang="en-US" dirty="0"/>
              <a:t>Steiner Tree Construction</a:t>
            </a:r>
          </a:p>
        </p:txBody>
      </p:sp>
      <p:sp>
        <p:nvSpPr>
          <p:cNvPr id="5" name="Rectangle 4">
            <a:extLst>
              <a:ext uri="{FF2B5EF4-FFF2-40B4-BE49-F238E27FC236}">
                <a16:creationId xmlns:a16="http://schemas.microsoft.com/office/drawing/2014/main" id="{E6C6C500-4FF1-C94C-AF19-4A3873C5A5E1}"/>
              </a:ext>
            </a:extLst>
          </p:cNvPr>
          <p:cNvSpPr>
            <a:spLocks noChangeArrowheads="1"/>
          </p:cNvSpPr>
          <p:nvPr/>
        </p:nvSpPr>
        <p:spPr bwMode="auto">
          <a:xfrm>
            <a:off x="395713" y="2631409"/>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a:extLst>
              <a:ext uri="{FF2B5EF4-FFF2-40B4-BE49-F238E27FC236}">
                <a16:creationId xmlns:a16="http://schemas.microsoft.com/office/drawing/2014/main" id="{0E95FE83-273D-8F44-98BB-B10311B3A11E}"/>
              </a:ext>
            </a:extLst>
          </p:cNvPr>
          <p:cNvSpPr>
            <a:spLocks noChangeArrowheads="1"/>
          </p:cNvSpPr>
          <p:nvPr/>
        </p:nvSpPr>
        <p:spPr bwMode="auto">
          <a:xfrm>
            <a:off x="582761" y="3423072"/>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a:extLst>
              <a:ext uri="{FF2B5EF4-FFF2-40B4-BE49-F238E27FC236}">
                <a16:creationId xmlns:a16="http://schemas.microsoft.com/office/drawing/2014/main" id="{9373B211-3094-9F40-89D2-57B5FD22CF38}"/>
              </a:ext>
            </a:extLst>
          </p:cNvPr>
          <p:cNvSpPr>
            <a:spLocks noChangeArrowheads="1"/>
          </p:cNvSpPr>
          <p:nvPr/>
        </p:nvSpPr>
        <p:spPr bwMode="auto">
          <a:xfrm>
            <a:off x="912072" y="2796065"/>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a:extLst>
              <a:ext uri="{FF2B5EF4-FFF2-40B4-BE49-F238E27FC236}">
                <a16:creationId xmlns:a16="http://schemas.microsoft.com/office/drawing/2014/main" id="{D65CF727-80BC-C948-9CEE-AD554249641F}"/>
              </a:ext>
            </a:extLst>
          </p:cNvPr>
          <p:cNvSpPr>
            <a:spLocks noChangeArrowheads="1"/>
          </p:cNvSpPr>
          <p:nvPr/>
        </p:nvSpPr>
        <p:spPr bwMode="auto">
          <a:xfrm>
            <a:off x="1819528" y="305286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a:extLst>
              <a:ext uri="{FF2B5EF4-FFF2-40B4-BE49-F238E27FC236}">
                <a16:creationId xmlns:a16="http://schemas.microsoft.com/office/drawing/2014/main" id="{D9D8FBF8-1ED8-0446-B9A5-13D597EB20A9}"/>
              </a:ext>
            </a:extLst>
          </p:cNvPr>
          <p:cNvSpPr>
            <a:spLocks noChangeArrowheads="1"/>
          </p:cNvSpPr>
          <p:nvPr/>
        </p:nvSpPr>
        <p:spPr bwMode="auto">
          <a:xfrm>
            <a:off x="1396817" y="3795851"/>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 Box 9">
            <a:extLst>
              <a:ext uri="{FF2B5EF4-FFF2-40B4-BE49-F238E27FC236}">
                <a16:creationId xmlns:a16="http://schemas.microsoft.com/office/drawing/2014/main" id="{3ECB3839-96DE-7845-8612-B0A863E69F87}"/>
              </a:ext>
            </a:extLst>
          </p:cNvPr>
          <p:cNvSpPr txBox="1">
            <a:spLocks noChangeArrowheads="1"/>
          </p:cNvSpPr>
          <p:nvPr/>
        </p:nvSpPr>
        <p:spPr bwMode="auto">
          <a:xfrm>
            <a:off x="320630" y="4149429"/>
            <a:ext cx="1762960"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Pins to connect</a:t>
            </a:r>
          </a:p>
        </p:txBody>
      </p:sp>
      <p:grpSp>
        <p:nvGrpSpPr>
          <p:cNvPr id="11" name="Group 10">
            <a:extLst>
              <a:ext uri="{FF2B5EF4-FFF2-40B4-BE49-F238E27FC236}">
                <a16:creationId xmlns:a16="http://schemas.microsoft.com/office/drawing/2014/main" id="{1F68B39D-29EF-6043-9E72-A162A4F7E8E6}"/>
              </a:ext>
            </a:extLst>
          </p:cNvPr>
          <p:cNvGrpSpPr/>
          <p:nvPr/>
        </p:nvGrpSpPr>
        <p:grpSpPr>
          <a:xfrm>
            <a:off x="2245514" y="2627521"/>
            <a:ext cx="2313329" cy="3272348"/>
            <a:chOff x="2187762" y="1516930"/>
            <a:chExt cx="2313329" cy="3272348"/>
          </a:xfrm>
        </p:grpSpPr>
        <p:sp>
          <p:nvSpPr>
            <p:cNvPr id="12" name="Rectangle 17">
              <a:extLst>
                <a:ext uri="{FF2B5EF4-FFF2-40B4-BE49-F238E27FC236}">
                  <a16:creationId xmlns:a16="http://schemas.microsoft.com/office/drawing/2014/main" id="{5347EC5D-B566-7043-AAB1-BD145301A804}"/>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24">
              <a:extLst>
                <a:ext uri="{FF2B5EF4-FFF2-40B4-BE49-F238E27FC236}">
                  <a16:creationId xmlns:a16="http://schemas.microsoft.com/office/drawing/2014/main" id="{5FBD692A-65A4-E442-963F-3B16408FA6AC}"/>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 Box 18">
              <a:extLst>
                <a:ext uri="{FF2B5EF4-FFF2-40B4-BE49-F238E27FC236}">
                  <a16:creationId xmlns:a16="http://schemas.microsoft.com/office/drawing/2014/main" id="{55D4011C-6738-A341-9FA2-B88ED92D1265}"/>
                </a:ext>
              </a:extLst>
            </p:cNvPr>
            <p:cNvSpPr txBox="1">
              <a:spLocks noChangeArrowheads="1"/>
            </p:cNvSpPr>
            <p:nvPr/>
          </p:nvSpPr>
          <p:spPr bwMode="auto">
            <a:xfrm>
              <a:off x="2187762" y="3034951"/>
              <a:ext cx="2313329" cy="1754327"/>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Route</a:t>
              </a:r>
              <a:r>
                <a:rPr kumimoji="0" lang="en-US" sz="1800" u="none" strike="noStrike" kern="0" cap="none" spc="0" normalizeH="0" noProof="0" dirty="0">
                  <a:ln>
                    <a:noFill/>
                  </a:ln>
                  <a:solidFill>
                    <a:sysClr val="windowText" lastClr="000000"/>
                  </a:solidFill>
                  <a:effectLst/>
                  <a:uLnTx/>
                  <a:uFillTx/>
                  <a:latin typeface="+mj-lt"/>
                </a:rPr>
                <a:t> it so we </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guarantee each</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noProof="0" dirty="0">
                  <a:ln>
                    <a:noFill/>
                  </a:ln>
                  <a:solidFill>
                    <a:sysClr val="windowText" lastClr="000000"/>
                  </a:solidFill>
                  <a:effectLst/>
                  <a:uLnTx/>
                  <a:uFillTx/>
                  <a:latin typeface="+mj-lt"/>
                </a:rPr>
                <a:t>is shortest; this is</a:t>
              </a:r>
              <a:br>
                <a:rPr lang="en-US" sz="1800" kern="0" dirty="0">
                  <a:solidFill>
                    <a:sysClr val="windowText" lastClr="000000"/>
                  </a:solidFill>
                  <a:latin typeface="+mj-lt"/>
                </a:rPr>
              </a:br>
              <a:r>
                <a:rPr lang="en-US" sz="1800" b="1" kern="0" dirty="0">
                  <a:solidFill>
                    <a:sysClr val="windowText" lastClr="000000"/>
                  </a:solidFill>
                  <a:latin typeface="+mj-lt"/>
                </a:rPr>
                <a:t>Minimum Spanning</a:t>
              </a:r>
              <a:br>
                <a:rPr lang="en-US" sz="1800" b="1" kern="0" dirty="0">
                  <a:solidFill>
                    <a:sysClr val="windowText" lastClr="000000"/>
                  </a:solidFill>
                  <a:latin typeface="+mj-lt"/>
                </a:rPr>
              </a:br>
              <a:r>
                <a:rPr lang="en-US" sz="1800" b="1" kern="0" dirty="0">
                  <a:solidFill>
                    <a:sysClr val="windowText" lastClr="000000"/>
                  </a:solidFill>
                  <a:latin typeface="+mj-lt"/>
                </a:rPr>
                <a:t>Tree</a:t>
              </a:r>
              <a:endParaRPr kumimoji="0" lang="en-US" sz="1800" b="1" u="none" strike="noStrike" kern="0" cap="none" spc="0" normalizeH="0" baseline="0" noProof="0" dirty="0">
                <a:ln>
                  <a:noFill/>
                </a:ln>
                <a:solidFill>
                  <a:sysClr val="windowText" lastClr="000000"/>
                </a:solidFill>
                <a:effectLst/>
                <a:uLnTx/>
                <a:uFillTx/>
                <a:latin typeface="+mj-lt"/>
              </a:endParaRPr>
            </a:p>
          </p:txBody>
        </p:sp>
        <p:sp>
          <p:nvSpPr>
            <p:cNvPr id="15" name="Oval 20">
              <a:extLst>
                <a:ext uri="{FF2B5EF4-FFF2-40B4-BE49-F238E27FC236}">
                  <a16:creationId xmlns:a16="http://schemas.microsoft.com/office/drawing/2014/main" id="{94A253E7-BA42-2544-B984-82C6841433F2}"/>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21">
              <a:extLst>
                <a:ext uri="{FF2B5EF4-FFF2-40B4-BE49-F238E27FC236}">
                  <a16:creationId xmlns:a16="http://schemas.microsoft.com/office/drawing/2014/main" id="{50C72CDC-0C4A-4643-97FC-9E5438574402}"/>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22">
              <a:extLst>
                <a:ext uri="{FF2B5EF4-FFF2-40B4-BE49-F238E27FC236}">
                  <a16:creationId xmlns:a16="http://schemas.microsoft.com/office/drawing/2014/main" id="{3F92DBD9-8CB4-8B43-8345-33D3940E4FCA}"/>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23">
              <a:extLst>
                <a:ext uri="{FF2B5EF4-FFF2-40B4-BE49-F238E27FC236}">
                  <a16:creationId xmlns:a16="http://schemas.microsoft.com/office/drawing/2014/main" id="{4C6D8B8F-863A-4546-A4C7-E419E70F7FB3}"/>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 name="Group 18">
            <a:extLst>
              <a:ext uri="{FF2B5EF4-FFF2-40B4-BE49-F238E27FC236}">
                <a16:creationId xmlns:a16="http://schemas.microsoft.com/office/drawing/2014/main" id="{177009BF-173E-B246-ADF1-E4FD8579FF3D}"/>
              </a:ext>
            </a:extLst>
          </p:cNvPr>
          <p:cNvGrpSpPr/>
          <p:nvPr/>
        </p:nvGrpSpPr>
        <p:grpSpPr>
          <a:xfrm>
            <a:off x="4400961" y="2625424"/>
            <a:ext cx="2147418" cy="2467138"/>
            <a:chOff x="4343209" y="1514833"/>
            <a:chExt cx="2147418" cy="2467138"/>
          </a:xfrm>
        </p:grpSpPr>
        <p:sp>
          <p:nvSpPr>
            <p:cNvPr id="20" name="Rectangle 25">
              <a:extLst>
                <a:ext uri="{FF2B5EF4-FFF2-40B4-BE49-F238E27FC236}">
                  <a16:creationId xmlns:a16="http://schemas.microsoft.com/office/drawing/2014/main" id="{08B9AD49-346E-C149-8CE2-A5F8E92CFEF9}"/>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2">
              <a:extLst>
                <a:ext uri="{FF2B5EF4-FFF2-40B4-BE49-F238E27FC236}">
                  <a16:creationId xmlns:a16="http://schemas.microsoft.com/office/drawing/2014/main" id="{4CDE46AA-4911-A141-A3E4-8A8563215C49}"/>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33">
              <a:extLst>
                <a:ext uri="{FF2B5EF4-FFF2-40B4-BE49-F238E27FC236}">
                  <a16:creationId xmlns:a16="http://schemas.microsoft.com/office/drawing/2014/main" id="{7966DC1F-A686-C648-80E3-04FA36E0C084}"/>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4">
              <a:extLst>
                <a:ext uri="{FF2B5EF4-FFF2-40B4-BE49-F238E27FC236}">
                  <a16:creationId xmlns:a16="http://schemas.microsoft.com/office/drawing/2014/main" id="{AC6F246C-90F4-B84D-949A-8C4F4EA80D79}"/>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Text Box 27">
              <a:extLst>
                <a:ext uri="{FF2B5EF4-FFF2-40B4-BE49-F238E27FC236}">
                  <a16:creationId xmlns:a16="http://schemas.microsoft.com/office/drawing/2014/main" id="{9E59F1FE-1ED1-5941-BDE1-D5EFC9FB0E71}"/>
                </a:ext>
              </a:extLst>
            </p:cNvPr>
            <p:cNvSpPr txBox="1">
              <a:spLocks noChangeArrowheads="1"/>
            </p:cNvSpPr>
            <p:nvPr/>
          </p:nvSpPr>
          <p:spPr bwMode="auto">
            <a:xfrm>
              <a:off x="4343209" y="3058641"/>
              <a:ext cx="2147418"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of 2-point paths</a:t>
              </a:r>
            </a:p>
          </p:txBody>
        </p:sp>
        <p:sp>
          <p:nvSpPr>
            <p:cNvPr id="25" name="Oval 28">
              <a:extLst>
                <a:ext uri="{FF2B5EF4-FFF2-40B4-BE49-F238E27FC236}">
                  <a16:creationId xmlns:a16="http://schemas.microsoft.com/office/drawing/2014/main" id="{D74377C7-0A9F-E849-9A11-9017469D9411}"/>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9">
              <a:extLst>
                <a:ext uri="{FF2B5EF4-FFF2-40B4-BE49-F238E27FC236}">
                  <a16:creationId xmlns:a16="http://schemas.microsoft.com/office/drawing/2014/main" id="{07BBD0EF-1148-8F47-9D4F-A99877B034FC}"/>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30">
              <a:extLst>
                <a:ext uri="{FF2B5EF4-FFF2-40B4-BE49-F238E27FC236}">
                  <a16:creationId xmlns:a16="http://schemas.microsoft.com/office/drawing/2014/main" id="{4C0D1A82-3B61-F74B-9A3B-61B70444CCE4}"/>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31">
              <a:extLst>
                <a:ext uri="{FF2B5EF4-FFF2-40B4-BE49-F238E27FC236}">
                  <a16:creationId xmlns:a16="http://schemas.microsoft.com/office/drawing/2014/main" id="{583A29BC-D137-164F-AE92-988DBC4F25F8}"/>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48B8DB54-83B7-6A49-B8C9-CF75A826278F}"/>
              </a:ext>
            </a:extLst>
          </p:cNvPr>
          <p:cNvGrpSpPr/>
          <p:nvPr/>
        </p:nvGrpSpPr>
        <p:grpSpPr>
          <a:xfrm>
            <a:off x="6600910" y="2624109"/>
            <a:ext cx="2263285" cy="2467138"/>
            <a:chOff x="6543158" y="1513518"/>
            <a:chExt cx="2263285" cy="2467138"/>
          </a:xfrm>
        </p:grpSpPr>
        <p:sp>
          <p:nvSpPr>
            <p:cNvPr id="30" name="Rectangle 35">
              <a:extLst>
                <a:ext uri="{FF2B5EF4-FFF2-40B4-BE49-F238E27FC236}">
                  <a16:creationId xmlns:a16="http://schemas.microsoft.com/office/drawing/2014/main" id="{DB29A661-2F26-A547-A1C7-E0091EDECD99}"/>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6">
              <a:extLst>
                <a:ext uri="{FF2B5EF4-FFF2-40B4-BE49-F238E27FC236}">
                  <a16:creationId xmlns:a16="http://schemas.microsoft.com/office/drawing/2014/main" id="{BAF2BCDF-1B8C-9E46-AA48-B8788F7FDA85}"/>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7">
              <a:extLst>
                <a:ext uri="{FF2B5EF4-FFF2-40B4-BE49-F238E27FC236}">
                  <a16:creationId xmlns:a16="http://schemas.microsoft.com/office/drawing/2014/main" id="{240F672A-AF12-7047-8967-F4E002552F6A}"/>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8">
              <a:extLst>
                <a:ext uri="{FF2B5EF4-FFF2-40B4-BE49-F238E27FC236}">
                  <a16:creationId xmlns:a16="http://schemas.microsoft.com/office/drawing/2014/main" id="{F46E1B2F-5E7B-404E-A1C0-BF8DCAAFFA4E}"/>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39">
              <a:extLst>
                <a:ext uri="{FF2B5EF4-FFF2-40B4-BE49-F238E27FC236}">
                  <a16:creationId xmlns:a16="http://schemas.microsoft.com/office/drawing/2014/main" id="{13098FE6-D6F0-494F-8E9B-E3A72FE4E04D}"/>
                </a:ext>
              </a:extLst>
            </p:cNvPr>
            <p:cNvSpPr txBox="1">
              <a:spLocks noChangeArrowheads="1"/>
            </p:cNvSpPr>
            <p:nvPr/>
          </p:nvSpPr>
          <p:spPr bwMode="auto">
            <a:xfrm>
              <a:off x="6543158" y="3057326"/>
              <a:ext cx="2263285"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 Steiner tree</a:t>
              </a:r>
            </a:p>
          </p:txBody>
        </p:sp>
        <p:sp>
          <p:nvSpPr>
            <p:cNvPr id="35" name="Oval 40">
              <a:extLst>
                <a:ext uri="{FF2B5EF4-FFF2-40B4-BE49-F238E27FC236}">
                  <a16:creationId xmlns:a16="http://schemas.microsoft.com/office/drawing/2014/main" id="{F78FAF35-FB1A-5D40-9B1B-677762835261}"/>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41">
              <a:extLst>
                <a:ext uri="{FF2B5EF4-FFF2-40B4-BE49-F238E27FC236}">
                  <a16:creationId xmlns:a16="http://schemas.microsoft.com/office/drawing/2014/main" id="{654522AA-3DA5-6640-9B07-EA4388FEB3F4}"/>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42">
              <a:extLst>
                <a:ext uri="{FF2B5EF4-FFF2-40B4-BE49-F238E27FC236}">
                  <a16:creationId xmlns:a16="http://schemas.microsoft.com/office/drawing/2014/main" id="{F446B078-3B67-0145-A5D2-9B5646F0D36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43">
              <a:extLst>
                <a:ext uri="{FF2B5EF4-FFF2-40B4-BE49-F238E27FC236}">
                  <a16:creationId xmlns:a16="http://schemas.microsoft.com/office/drawing/2014/main" id="{D0ABF2D4-951E-8044-81AB-1AC495E057CF}"/>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44">
              <a:extLst>
                <a:ext uri="{FF2B5EF4-FFF2-40B4-BE49-F238E27FC236}">
                  <a16:creationId xmlns:a16="http://schemas.microsoft.com/office/drawing/2014/main" id="{6098A178-13EE-0D46-B875-37DE6B11098E}"/>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5">
              <a:extLst>
                <a:ext uri="{FF2B5EF4-FFF2-40B4-BE49-F238E27FC236}">
                  <a16:creationId xmlns:a16="http://schemas.microsoft.com/office/drawing/2014/main" id="{47D018ED-F61D-C84C-826F-C6CCEB5D7685}"/>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 name="Group 40">
            <a:extLst>
              <a:ext uri="{FF2B5EF4-FFF2-40B4-BE49-F238E27FC236}">
                <a16:creationId xmlns:a16="http://schemas.microsoft.com/office/drawing/2014/main" id="{8493FA37-4D15-E942-8371-F0070D2745EA}"/>
              </a:ext>
            </a:extLst>
          </p:cNvPr>
          <p:cNvGrpSpPr/>
          <p:nvPr/>
        </p:nvGrpSpPr>
        <p:grpSpPr>
          <a:xfrm>
            <a:off x="6848721" y="1925300"/>
            <a:ext cx="1762622" cy="1153587"/>
            <a:chOff x="6790969" y="814709"/>
            <a:chExt cx="1762622" cy="1153587"/>
          </a:xfrm>
        </p:grpSpPr>
        <p:sp>
          <p:nvSpPr>
            <p:cNvPr id="42" name="Line 46">
              <a:extLst>
                <a:ext uri="{FF2B5EF4-FFF2-40B4-BE49-F238E27FC236}">
                  <a16:creationId xmlns:a16="http://schemas.microsoft.com/office/drawing/2014/main" id="{8F75519B-2EBB-E34B-A5DB-BFBD57286C38}"/>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47">
              <a:extLst>
                <a:ext uri="{FF2B5EF4-FFF2-40B4-BE49-F238E27FC236}">
                  <a16:creationId xmlns:a16="http://schemas.microsoft.com/office/drawing/2014/main" id="{4D49011A-4711-724B-9BE4-C3E31B38F3D1}"/>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48">
              <a:extLst>
                <a:ext uri="{FF2B5EF4-FFF2-40B4-BE49-F238E27FC236}">
                  <a16:creationId xmlns:a16="http://schemas.microsoft.com/office/drawing/2014/main" id="{B0B17A36-A7E0-0D48-92C1-EEAD537F53C8}"/>
                </a:ext>
              </a:extLst>
            </p:cNvPr>
            <p:cNvSpPr txBox="1">
              <a:spLocks noChangeArrowheads="1"/>
            </p:cNvSpPr>
            <p:nvPr/>
          </p:nvSpPr>
          <p:spPr bwMode="auto">
            <a:xfrm>
              <a:off x="6790969" y="814709"/>
              <a:ext cx="1762622" cy="64633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2 so-called</a:t>
              </a:r>
              <a:br>
                <a:rPr kumimoji="0" lang="en-US" sz="1800" u="none" strike="noStrike" kern="0" cap="none" spc="0" normalizeH="0" baseline="0" noProof="0" dirty="0">
                  <a:ln>
                    <a:noFill/>
                  </a:ln>
                  <a:solidFill>
                    <a:sysClr val="windowText" lastClr="000000"/>
                  </a:solidFill>
                  <a:effectLst/>
                  <a:uLnTx/>
                  <a:uFillTx/>
                  <a:latin typeface="+mj-lt"/>
                </a:rPr>
              </a:br>
              <a:r>
                <a:rPr kumimoji="0" lang="en-US" sz="1800" u="none" strike="noStrike" kern="0" cap="none" spc="0" normalizeH="0" baseline="0" noProof="0" dirty="0">
                  <a:ln>
                    <a:noFill/>
                  </a:ln>
                  <a:solidFill>
                    <a:sysClr val="windowText" lastClr="000000"/>
                  </a:solidFill>
                  <a:effectLst/>
                  <a:uLnTx/>
                  <a:uFillTx/>
                  <a:latin typeface="+mj-lt"/>
                </a:rPr>
                <a:t>“Steiner-points”</a:t>
              </a:r>
            </a:p>
          </p:txBody>
        </p:sp>
      </p:grpSp>
      <p:sp>
        <p:nvSpPr>
          <p:cNvPr id="45" name="TextBox 44">
            <a:extLst>
              <a:ext uri="{FF2B5EF4-FFF2-40B4-BE49-F238E27FC236}">
                <a16:creationId xmlns:a16="http://schemas.microsoft.com/office/drawing/2014/main" id="{5E67EF0C-7B95-AC47-8687-F8E78B4D7BAE}"/>
              </a:ext>
            </a:extLst>
          </p:cNvPr>
          <p:cNvSpPr txBox="1"/>
          <p:nvPr/>
        </p:nvSpPr>
        <p:spPr>
          <a:xfrm>
            <a:off x="2677447" y="3777099"/>
            <a:ext cx="825867" cy="369332"/>
          </a:xfrm>
          <a:prstGeom prst="rect">
            <a:avLst/>
          </a:prstGeom>
          <a:noFill/>
        </p:spPr>
        <p:txBody>
          <a:bodyPr wrap="none" rtlCol="0">
            <a:spAutoFit/>
          </a:bodyPr>
          <a:lstStyle/>
          <a:p>
            <a:r>
              <a:rPr lang="en-US" sz="1800" b="1" dirty="0">
                <a:latin typeface="+mj-lt"/>
              </a:rPr>
              <a:t>EASY</a:t>
            </a:r>
          </a:p>
        </p:txBody>
      </p:sp>
      <p:sp>
        <p:nvSpPr>
          <p:cNvPr id="46" name="TextBox 45">
            <a:extLst>
              <a:ext uri="{FF2B5EF4-FFF2-40B4-BE49-F238E27FC236}">
                <a16:creationId xmlns:a16="http://schemas.microsoft.com/office/drawing/2014/main" id="{C659A12B-B6E7-9F4C-9F10-8DF8A4049E55}"/>
              </a:ext>
            </a:extLst>
          </p:cNvPr>
          <p:cNvSpPr txBox="1"/>
          <p:nvPr/>
        </p:nvSpPr>
        <p:spPr>
          <a:xfrm>
            <a:off x="6912316" y="3796507"/>
            <a:ext cx="928334" cy="369332"/>
          </a:xfrm>
          <a:prstGeom prst="rect">
            <a:avLst/>
          </a:prstGeom>
          <a:noFill/>
        </p:spPr>
        <p:txBody>
          <a:bodyPr wrap="none" rtlCol="0">
            <a:spAutoFit/>
          </a:bodyPr>
          <a:lstStyle/>
          <a:p>
            <a:r>
              <a:rPr lang="en-US" sz="1800" b="1" dirty="0">
                <a:latin typeface="+mj-lt"/>
              </a:rPr>
              <a:t>HARD!</a:t>
            </a:r>
          </a:p>
        </p:txBody>
      </p:sp>
    </p:spTree>
    <p:extLst>
      <p:ext uri="{BB962C8B-B14F-4D97-AF65-F5344CB8AC3E}">
        <p14:creationId xmlns:p14="http://schemas.microsoft.com/office/powerpoint/2010/main" val="1051941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37593-9807-4343-ABF3-5C2C0273C58B}"/>
              </a:ext>
            </a:extLst>
          </p:cNvPr>
          <p:cNvSpPr>
            <a:spLocks noGrp="1"/>
          </p:cNvSpPr>
          <p:nvPr>
            <p:ph type="sldNum" sz="quarter" idx="12"/>
          </p:nvPr>
        </p:nvSpPr>
        <p:spPr>
          <a:xfrm>
            <a:off x="6899555" y="6374616"/>
            <a:ext cx="2133600" cy="365125"/>
          </a:xfrm>
        </p:spPr>
        <p:txBody>
          <a:bodyPr/>
          <a:lstStyle/>
          <a:p>
            <a:fld id="{4E77BC79-9480-1042-96E1-82B94DA0811E}" type="slidenum">
              <a:rPr lang="en-US" smtClean="0"/>
              <a:t>91</a:t>
            </a:fld>
            <a:endParaRPr lang="en-US"/>
          </a:p>
        </p:txBody>
      </p:sp>
      <p:sp>
        <p:nvSpPr>
          <p:cNvPr id="3" name="Title 2">
            <a:extLst>
              <a:ext uri="{FF2B5EF4-FFF2-40B4-BE49-F238E27FC236}">
                <a16:creationId xmlns:a16="http://schemas.microsoft.com/office/drawing/2014/main" id="{B3AA0DD6-3B1C-E34E-9772-9A7E9D84CCF1}"/>
              </a:ext>
            </a:extLst>
          </p:cNvPr>
          <p:cNvSpPr>
            <a:spLocks noGrp="1"/>
          </p:cNvSpPr>
          <p:nvPr>
            <p:ph type="title"/>
          </p:nvPr>
        </p:nvSpPr>
        <p:spPr>
          <a:xfrm>
            <a:off x="628650" y="157302"/>
            <a:ext cx="7886700" cy="964910"/>
          </a:xfrm>
        </p:spPr>
        <p:txBody>
          <a:bodyPr/>
          <a:lstStyle/>
          <a:p>
            <a:r>
              <a:rPr lang="en-US"/>
              <a:t>Real Routers …</a:t>
            </a:r>
            <a:endParaRPr lang="en-US" dirty="0"/>
          </a:p>
        </p:txBody>
      </p:sp>
      <p:sp>
        <p:nvSpPr>
          <p:cNvPr id="4" name="Content Placeholder 3">
            <a:extLst>
              <a:ext uri="{FF2B5EF4-FFF2-40B4-BE49-F238E27FC236}">
                <a16:creationId xmlns:a16="http://schemas.microsoft.com/office/drawing/2014/main" id="{DCD882C8-6B4E-B74D-AF65-B5BAC1802EB1}"/>
              </a:ext>
            </a:extLst>
          </p:cNvPr>
          <p:cNvSpPr>
            <a:spLocks noGrp="1"/>
          </p:cNvSpPr>
          <p:nvPr>
            <p:ph idx="1"/>
          </p:nvPr>
        </p:nvSpPr>
        <p:spPr/>
        <p:txBody>
          <a:bodyPr>
            <a:normAutofit fontScale="85000" lnSpcReduction="10000"/>
          </a:bodyPr>
          <a:lstStyle/>
          <a:p>
            <a:r>
              <a:rPr lang="en-US" dirty="0"/>
              <a:t>Are often </a:t>
            </a:r>
            <a:r>
              <a:rPr lang="en-US" dirty="0">
                <a:solidFill>
                  <a:schemeClr val="accent1"/>
                </a:solidFill>
              </a:rPr>
              <a:t>iterative</a:t>
            </a:r>
          </a:p>
          <a:p>
            <a:pPr lvl="1"/>
            <a:r>
              <a:rPr lang="en-US" b="1" dirty="0"/>
              <a:t>Problem: </a:t>
            </a:r>
            <a:r>
              <a:rPr lang="en-US" dirty="0"/>
              <a:t>  How do you know where the wire wants to go?  You don’t know till you know where the other wires want to go?</a:t>
            </a:r>
          </a:p>
          <a:p>
            <a:pPr lvl="1"/>
            <a:r>
              <a:rPr lang="en-US" b="1" dirty="0"/>
              <a:t>Solution:</a:t>
            </a:r>
            <a:r>
              <a:rPr lang="en-US" dirty="0"/>
              <a:t>   So, route all the wires,  leave some info on the routing surface, or even previous wires, about congestion, overlaps, etc.  Then iteratively </a:t>
            </a:r>
            <a:r>
              <a:rPr lang="en-US" dirty="0" err="1"/>
              <a:t>ripup</a:t>
            </a:r>
            <a:r>
              <a:rPr lang="en-US" dirty="0"/>
              <a:t> (remove) and reroute the wires, using cost info from geometric footprint of previous wires.</a:t>
            </a:r>
          </a:p>
          <a:p>
            <a:pPr lvl="1"/>
            <a:endParaRPr lang="en-US" dirty="0"/>
          </a:p>
          <a:p>
            <a:r>
              <a:rPr lang="en-US" dirty="0"/>
              <a:t>Are always </a:t>
            </a:r>
            <a:r>
              <a:rPr lang="en-US" dirty="0">
                <a:solidFill>
                  <a:srgbClr val="800000"/>
                </a:solidFill>
              </a:rPr>
              <a:t>hierarchical</a:t>
            </a:r>
          </a:p>
          <a:p>
            <a:pPr lvl="1"/>
            <a:r>
              <a:rPr lang="en-US" b="1" dirty="0"/>
              <a:t>Problem:</a:t>
            </a:r>
            <a:r>
              <a:rPr lang="en-US" dirty="0"/>
              <a:t>  measured in terms of metal pitch,  big chip has an</a:t>
            </a:r>
            <a:br>
              <a:rPr lang="en-US" dirty="0"/>
            </a:br>
            <a:r>
              <a:rPr lang="en-US" dirty="0"/>
              <a:t>intractable number of locations to search for each wire</a:t>
            </a:r>
          </a:p>
          <a:p>
            <a:pPr lvl="1"/>
            <a:r>
              <a:rPr lang="en-US" dirty="0"/>
              <a:t>In 2008, the M1 pitch was about 120nm.  A simple gridded router</a:t>
            </a:r>
            <a:br>
              <a:rPr lang="en-US" dirty="0"/>
            </a:br>
            <a:r>
              <a:rPr lang="en-US" dirty="0"/>
              <a:t>for 1cm x 1cm chip = 83K x 83K cells = ~7 billion grid cells (ugh)</a:t>
            </a:r>
          </a:p>
          <a:p>
            <a:pPr lvl="1"/>
            <a:r>
              <a:rPr lang="en-US" dirty="0"/>
              <a:t>This is </a:t>
            </a:r>
            <a:r>
              <a:rPr lang="en-US" i="1" dirty="0" err="1"/>
              <a:t>waaaay</a:t>
            </a:r>
            <a:r>
              <a:rPr lang="en-US" i="1" dirty="0"/>
              <a:t> </a:t>
            </a:r>
            <a:r>
              <a:rPr lang="en-US" dirty="0"/>
              <a:t>too many places to look for each path… </a:t>
            </a:r>
          </a:p>
          <a:p>
            <a:pPr lvl="1"/>
            <a:endParaRPr lang="en-US" dirty="0"/>
          </a:p>
          <a:p>
            <a:endParaRPr lang="en-US" dirty="0"/>
          </a:p>
        </p:txBody>
      </p:sp>
    </p:spTree>
    <p:extLst>
      <p:ext uri="{BB962C8B-B14F-4D97-AF65-F5344CB8AC3E}">
        <p14:creationId xmlns:p14="http://schemas.microsoft.com/office/powerpoint/2010/main" val="3146221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8CA5E6EE-3683-AE4F-BAD3-B985C8526ADA}"/>
              </a:ext>
            </a:extLst>
          </p:cNvPr>
          <p:cNvSpPr>
            <a:spLocks noGrp="1"/>
          </p:cNvSpPr>
          <p:nvPr>
            <p:ph type="title"/>
          </p:nvPr>
        </p:nvSpPr>
        <p:spPr/>
        <p:txBody>
          <a:bodyPr/>
          <a:lstStyle/>
          <a:p>
            <a:r>
              <a:rPr lang="en-US" altLang="en-US"/>
              <a:t>Minimum Spanning Tree</a:t>
            </a:r>
          </a:p>
        </p:txBody>
      </p:sp>
      <p:sp>
        <p:nvSpPr>
          <p:cNvPr id="3075" name="Content Placeholder 2">
            <a:extLst>
              <a:ext uri="{FF2B5EF4-FFF2-40B4-BE49-F238E27FC236}">
                <a16:creationId xmlns:a16="http://schemas.microsoft.com/office/drawing/2014/main" id="{6B8C5F4C-165D-1640-9528-8FF51C47319B}"/>
              </a:ext>
            </a:extLst>
          </p:cNvPr>
          <p:cNvSpPr>
            <a:spLocks noGrp="1"/>
          </p:cNvSpPr>
          <p:nvPr>
            <p:ph idx="1"/>
          </p:nvPr>
        </p:nvSpPr>
        <p:spPr/>
        <p:txBody>
          <a:bodyPr/>
          <a:lstStyle/>
          <a:p>
            <a:r>
              <a:rPr lang="en-US" altLang="en-US" dirty="0"/>
              <a:t>A fast alternative to Steiner tree routing</a:t>
            </a:r>
          </a:p>
          <a:p>
            <a:pPr lvl="1"/>
            <a:r>
              <a:rPr lang="en-US" altLang="en-US" dirty="0"/>
              <a:t>Not optimal, but quite good in practice</a:t>
            </a:r>
          </a:p>
          <a:p>
            <a:r>
              <a:rPr lang="en-US" altLang="en-US" dirty="0"/>
              <a:t>Input: graph G with weights on the edges</a:t>
            </a:r>
          </a:p>
          <a:p>
            <a:r>
              <a:rPr lang="en-US" altLang="en-US" dirty="0"/>
              <a:t>Output: connected sub graph G’ of G that includes all the vertices of G, of minimum total weight</a:t>
            </a:r>
          </a:p>
        </p:txBody>
      </p:sp>
      <p:pic>
        <p:nvPicPr>
          <p:cNvPr id="3076" name="Picture 53">
            <a:extLst>
              <a:ext uri="{FF2B5EF4-FFF2-40B4-BE49-F238E27FC236}">
                <a16:creationId xmlns:a16="http://schemas.microsoft.com/office/drawing/2014/main" id="{9AF20249-243D-DD48-9DD9-E39889AD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701" y="3685591"/>
            <a:ext cx="3374024" cy="290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049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AA62461-4E41-1D4A-9969-84BEEA51AB40}"/>
              </a:ext>
            </a:extLst>
          </p:cNvPr>
          <p:cNvSpPr>
            <a:spLocks noGrp="1"/>
          </p:cNvSpPr>
          <p:nvPr>
            <p:ph type="title"/>
          </p:nvPr>
        </p:nvSpPr>
        <p:spPr/>
        <p:txBody>
          <a:bodyPr/>
          <a:lstStyle/>
          <a:p>
            <a:r>
              <a:rPr lang="en-US" altLang="en-US"/>
              <a:t>Exhaustive Search</a:t>
            </a:r>
          </a:p>
        </p:txBody>
      </p:sp>
      <p:sp>
        <p:nvSpPr>
          <p:cNvPr id="4099" name="Content Placeholder 2">
            <a:extLst>
              <a:ext uri="{FF2B5EF4-FFF2-40B4-BE49-F238E27FC236}">
                <a16:creationId xmlns:a16="http://schemas.microsoft.com/office/drawing/2014/main" id="{5A3E290D-2045-0544-A4B1-3D4AC1F246AF}"/>
              </a:ext>
            </a:extLst>
          </p:cNvPr>
          <p:cNvSpPr>
            <a:spLocks noGrp="1"/>
          </p:cNvSpPr>
          <p:nvPr>
            <p:ph idx="1"/>
          </p:nvPr>
        </p:nvSpPr>
        <p:spPr/>
        <p:txBody>
          <a:bodyPr/>
          <a:lstStyle/>
          <a:p>
            <a:r>
              <a:rPr lang="en-US" altLang="en-US"/>
              <a:t>List all connected sub-graphs of G</a:t>
            </a:r>
          </a:p>
          <a:p>
            <a:r>
              <a:rPr lang="en-US" altLang="en-US"/>
              <a:t>Return sub-graph with least weight</a:t>
            </a:r>
          </a:p>
          <a:p>
            <a:r>
              <a:rPr lang="en-US" altLang="en-US"/>
              <a:t>Number of vertices, N, and number of edges, M</a:t>
            </a:r>
          </a:p>
          <a:p>
            <a:r>
              <a:rPr lang="en-US" altLang="en-US"/>
              <a:t> O(m</a:t>
            </a:r>
            <a:r>
              <a:rPr lang="en-US" altLang="en-US" baseline="30000"/>
              <a:t>n-1</a:t>
            </a:r>
            <a:r>
              <a:rPr lang="en-US" altLang="en-US"/>
              <a:t>)</a:t>
            </a:r>
          </a:p>
          <a:p>
            <a:pPr>
              <a:buFont typeface="Arial" panose="020B0604020202020204" pitchFamily="34" charset="0"/>
              <a:buNone/>
            </a:pPr>
            <a:endParaRPr lang="en-US" altLang="en-US"/>
          </a:p>
        </p:txBody>
      </p:sp>
    </p:spTree>
    <p:extLst>
      <p:ext uri="{BB962C8B-B14F-4D97-AF65-F5344CB8AC3E}">
        <p14:creationId xmlns:p14="http://schemas.microsoft.com/office/powerpoint/2010/main" val="516132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83120E2-50B1-9A47-A2E7-7CA39A0512A9}"/>
              </a:ext>
            </a:extLst>
          </p:cNvPr>
          <p:cNvSpPr>
            <a:spLocks noGrp="1"/>
          </p:cNvSpPr>
          <p:nvPr>
            <p:ph type="title"/>
          </p:nvPr>
        </p:nvSpPr>
        <p:spPr/>
        <p:txBody>
          <a:bodyPr/>
          <a:lstStyle/>
          <a:p>
            <a:r>
              <a:rPr lang="en-US" altLang="en-US"/>
              <a:t>Greedy Algorithm</a:t>
            </a:r>
          </a:p>
        </p:txBody>
      </p:sp>
      <p:sp>
        <p:nvSpPr>
          <p:cNvPr id="5123" name="Content Placeholder 2">
            <a:extLst>
              <a:ext uri="{FF2B5EF4-FFF2-40B4-BE49-F238E27FC236}">
                <a16:creationId xmlns:a16="http://schemas.microsoft.com/office/drawing/2014/main" id="{7738A6E7-7EF3-6B4D-A30C-6BB5FD49CDEF}"/>
              </a:ext>
            </a:extLst>
          </p:cNvPr>
          <p:cNvSpPr>
            <a:spLocks noGrp="1"/>
          </p:cNvSpPr>
          <p:nvPr>
            <p:ph idx="1"/>
          </p:nvPr>
        </p:nvSpPr>
        <p:spPr/>
        <p:txBody>
          <a:bodyPr/>
          <a:lstStyle/>
          <a:p>
            <a:r>
              <a:rPr lang="en-US" altLang="en-US"/>
              <a:t>Start with a graph containing just the vertices, G’={V,Ø}</a:t>
            </a:r>
          </a:p>
          <a:p>
            <a:r>
              <a:rPr lang="en-US" altLang="en-US"/>
              <a:t>Add edges with the least weight until the graph is connected but no cycles are created</a:t>
            </a:r>
          </a:p>
          <a:p>
            <a:r>
              <a:rPr lang="en-US" altLang="en-US"/>
              <a:t>To do this:</a:t>
            </a:r>
          </a:p>
          <a:p>
            <a:pPr lvl="1"/>
            <a:r>
              <a:rPr lang="en-US" altLang="en-US"/>
              <a:t>Order the edges in increasing weight</a:t>
            </a:r>
          </a:p>
          <a:p>
            <a:pPr lvl="1"/>
            <a:r>
              <a:rPr lang="en-US" altLang="en-US"/>
              <a:t>While the graph is not connected, add an edge</a:t>
            </a:r>
          </a:p>
          <a:p>
            <a:pPr lvl="1"/>
            <a:r>
              <a:rPr lang="en-US" altLang="en-US"/>
              <a:t>End when all vertices are connected</a:t>
            </a:r>
          </a:p>
          <a:p>
            <a:pPr lvl="1"/>
            <a:endParaRPr lang="en-US" altLang="en-US"/>
          </a:p>
          <a:p>
            <a:endParaRPr lang="en-US" altLang="en-US"/>
          </a:p>
          <a:p>
            <a:endParaRPr lang="en-US" altLang="en-US"/>
          </a:p>
        </p:txBody>
      </p:sp>
    </p:spTree>
    <p:extLst>
      <p:ext uri="{BB962C8B-B14F-4D97-AF65-F5344CB8AC3E}">
        <p14:creationId xmlns:p14="http://schemas.microsoft.com/office/powerpoint/2010/main" val="13186722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41D88D0-C5A8-D947-8831-47F85C76FA40}"/>
              </a:ext>
            </a:extLst>
          </p:cNvPr>
          <p:cNvSpPr>
            <a:spLocks noGrp="1"/>
          </p:cNvSpPr>
          <p:nvPr>
            <p:ph type="title"/>
          </p:nvPr>
        </p:nvSpPr>
        <p:spPr/>
        <p:txBody>
          <a:bodyPr/>
          <a:lstStyle/>
          <a:p>
            <a:r>
              <a:rPr lang="en-US" altLang="en-US"/>
              <a:t>Greedy Algorithm - Example</a:t>
            </a:r>
          </a:p>
        </p:txBody>
      </p:sp>
      <p:sp>
        <p:nvSpPr>
          <p:cNvPr id="6147" name="Text Placeholder 3">
            <a:extLst>
              <a:ext uri="{FF2B5EF4-FFF2-40B4-BE49-F238E27FC236}">
                <a16:creationId xmlns:a16="http://schemas.microsoft.com/office/drawing/2014/main" id="{42270959-60DA-5342-9FAA-33CF239FC2D1}"/>
              </a:ext>
            </a:extLst>
          </p:cNvPr>
          <p:cNvSpPr>
            <a:spLocks noGrp="1"/>
          </p:cNvSpPr>
          <p:nvPr>
            <p:ph type="body" idx="1"/>
          </p:nvPr>
        </p:nvSpPr>
        <p:spPr/>
        <p:txBody>
          <a:bodyPr/>
          <a:lstStyle/>
          <a:p>
            <a:r>
              <a:rPr lang="en-US" altLang="en-US"/>
              <a:t>Initial Graph:</a:t>
            </a:r>
          </a:p>
        </p:txBody>
      </p:sp>
      <p:sp>
        <p:nvSpPr>
          <p:cNvPr id="6148" name="Text Placeholder 5">
            <a:extLst>
              <a:ext uri="{FF2B5EF4-FFF2-40B4-BE49-F238E27FC236}">
                <a16:creationId xmlns:a16="http://schemas.microsoft.com/office/drawing/2014/main" id="{D6B8A084-0E4F-C446-AA8A-DC010EB8551C}"/>
              </a:ext>
            </a:extLst>
          </p:cNvPr>
          <p:cNvSpPr>
            <a:spLocks noGrp="1"/>
          </p:cNvSpPr>
          <p:nvPr>
            <p:ph type="body" sz="quarter" idx="3"/>
          </p:nvPr>
        </p:nvSpPr>
        <p:spPr/>
        <p:txBody>
          <a:bodyPr/>
          <a:lstStyle/>
          <a:p>
            <a:r>
              <a:rPr lang="en-US" altLang="en-US"/>
              <a:t>List of Edges:</a:t>
            </a:r>
          </a:p>
        </p:txBody>
      </p:sp>
      <p:graphicFrame>
        <p:nvGraphicFramePr>
          <p:cNvPr id="9" name="Content Placeholder 8">
            <a:extLst>
              <a:ext uri="{FF2B5EF4-FFF2-40B4-BE49-F238E27FC236}">
                <a16:creationId xmlns:a16="http://schemas.microsoft.com/office/drawing/2014/main" id="{B12D1F1A-CC52-B04B-9185-3A6DEEFC4A7F}"/>
              </a:ext>
            </a:extLst>
          </p:cNvPr>
          <p:cNvGraphicFramePr>
            <a:graphicFrameLocks noGrp="1"/>
          </p:cNvGraphicFramePr>
          <p:nvPr>
            <p:ph sz="quarter" idx="4"/>
          </p:nvPr>
        </p:nvGraphicFramePr>
        <p:xfrm>
          <a:off x="4645025" y="2174875"/>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2"/>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3"/>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4"/>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5"/>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6"/>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7"/>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08"/>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9"/>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10"/>
                  </a:ext>
                </a:extLst>
              </a:tr>
            </a:tbl>
          </a:graphicData>
        </a:graphic>
      </p:graphicFrame>
      <p:pic>
        <p:nvPicPr>
          <p:cNvPr id="6187" name="Picture 2">
            <a:extLst>
              <a:ext uri="{FF2B5EF4-FFF2-40B4-BE49-F238E27FC236}">
                <a16:creationId xmlns:a16="http://schemas.microsoft.com/office/drawing/2014/main" id="{318B1D02-1D23-7646-8B7F-2D9DCE804CC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8163" y="2647950"/>
            <a:ext cx="3686175" cy="2990850"/>
          </a:xfrm>
          <a:noFill/>
        </p:spPr>
      </p:pic>
    </p:spTree>
    <p:extLst>
      <p:ext uri="{BB962C8B-B14F-4D97-AF65-F5344CB8AC3E}">
        <p14:creationId xmlns:p14="http://schemas.microsoft.com/office/powerpoint/2010/main" val="111130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B0DAA27-DDB1-D74F-AC10-363EAE384C59}"/>
              </a:ext>
            </a:extLst>
          </p:cNvPr>
          <p:cNvSpPr>
            <a:spLocks noGrp="1"/>
          </p:cNvSpPr>
          <p:nvPr>
            <p:ph type="title"/>
          </p:nvPr>
        </p:nvSpPr>
        <p:spPr>
          <a:xfrm>
            <a:off x="457200" y="0"/>
            <a:ext cx="8229600" cy="1143000"/>
          </a:xfrm>
        </p:spPr>
        <p:txBody>
          <a:bodyPr/>
          <a:lstStyle/>
          <a:p>
            <a:r>
              <a:rPr lang="en-US" altLang="en-US"/>
              <a:t>Greedy Algorithm - Example</a:t>
            </a:r>
          </a:p>
        </p:txBody>
      </p:sp>
      <p:sp>
        <p:nvSpPr>
          <p:cNvPr id="7171" name="Text Placeholder 3">
            <a:extLst>
              <a:ext uri="{FF2B5EF4-FFF2-40B4-BE49-F238E27FC236}">
                <a16:creationId xmlns:a16="http://schemas.microsoft.com/office/drawing/2014/main" id="{8D848701-602E-2748-8AFE-F29133C7E252}"/>
              </a:ext>
            </a:extLst>
          </p:cNvPr>
          <p:cNvSpPr>
            <a:spLocks noGrp="1"/>
          </p:cNvSpPr>
          <p:nvPr>
            <p:ph type="body" idx="1"/>
          </p:nvPr>
        </p:nvSpPr>
        <p:spPr/>
        <p:txBody>
          <a:bodyPr/>
          <a:lstStyle/>
          <a:p>
            <a:r>
              <a:rPr lang="en-US" altLang="en-US"/>
              <a:t>Graph:</a:t>
            </a:r>
          </a:p>
        </p:txBody>
      </p:sp>
      <p:sp>
        <p:nvSpPr>
          <p:cNvPr id="7172" name="Text Placeholder 5">
            <a:extLst>
              <a:ext uri="{FF2B5EF4-FFF2-40B4-BE49-F238E27FC236}">
                <a16:creationId xmlns:a16="http://schemas.microsoft.com/office/drawing/2014/main" id="{309CE8BC-65C1-064B-8DD5-183FEB9700FE}"/>
              </a:ext>
            </a:extLst>
          </p:cNvPr>
          <p:cNvSpPr>
            <a:spLocks noGrp="1"/>
          </p:cNvSpPr>
          <p:nvPr>
            <p:ph type="body" sz="quarter" idx="3"/>
          </p:nvPr>
        </p:nvSpPr>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6B722FCD-FA1D-724A-A0EC-6EDE12558E12}"/>
              </a:ext>
            </a:extLst>
          </p:cNvPr>
          <p:cNvGraphicFramePr>
            <a:graphicFrameLocks noGrp="1"/>
          </p:cNvGraphicFramePr>
          <p:nvPr>
            <p:ph sz="quarter" idx="4"/>
          </p:nvPr>
        </p:nvGraphicFramePr>
        <p:xfrm>
          <a:off x="4800600" y="2209800"/>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2"/>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3"/>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4"/>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5"/>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06"/>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7"/>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8"/>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9"/>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10"/>
                  </a:ext>
                </a:extLst>
              </a:tr>
            </a:tbl>
          </a:graphicData>
        </a:graphic>
      </p:graphicFrame>
      <p:sp>
        <p:nvSpPr>
          <p:cNvPr id="7211" name="TextBox 9">
            <a:extLst>
              <a:ext uri="{FF2B5EF4-FFF2-40B4-BE49-F238E27FC236}">
                <a16:creationId xmlns:a16="http://schemas.microsoft.com/office/drawing/2014/main" id="{C0B1B7F8-63F5-5146-9D02-95CFF10EA12F}"/>
              </a:ext>
            </a:extLst>
          </p:cNvPr>
          <p:cNvSpPr txBox="1">
            <a:spLocks noChangeArrowheads="1"/>
          </p:cNvSpPr>
          <p:nvPr/>
        </p:nvSpPr>
        <p:spPr bwMode="auto">
          <a:xfrm>
            <a:off x="1525588" y="1301750"/>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Start with G’={V,Ø} and sorted list of edges</a:t>
            </a:r>
          </a:p>
        </p:txBody>
      </p:sp>
      <p:pic>
        <p:nvPicPr>
          <p:cNvPr id="7212" name="Picture 2">
            <a:extLst>
              <a:ext uri="{FF2B5EF4-FFF2-40B4-BE49-F238E27FC236}">
                <a16:creationId xmlns:a16="http://schemas.microsoft.com/office/drawing/2014/main" id="{FD30E716-57C4-7B49-A741-6F8ECCBC43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2000" y="2667000"/>
            <a:ext cx="3048000" cy="2681288"/>
          </a:xfrm>
          <a:noFill/>
        </p:spPr>
      </p:pic>
    </p:spTree>
    <p:extLst>
      <p:ext uri="{BB962C8B-B14F-4D97-AF65-F5344CB8AC3E}">
        <p14:creationId xmlns:p14="http://schemas.microsoft.com/office/powerpoint/2010/main" val="32363056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8EA86CA-3DFA-8147-B8D4-F4955A860E16}"/>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8195" name="Text Placeholder 3">
            <a:extLst>
              <a:ext uri="{FF2B5EF4-FFF2-40B4-BE49-F238E27FC236}">
                <a16:creationId xmlns:a16="http://schemas.microsoft.com/office/drawing/2014/main" id="{0FAE6E60-FB4F-4148-9945-5F0553A141B4}"/>
              </a:ext>
            </a:extLst>
          </p:cNvPr>
          <p:cNvSpPr>
            <a:spLocks noGrp="1"/>
          </p:cNvSpPr>
          <p:nvPr>
            <p:ph type="body" idx="1"/>
          </p:nvPr>
        </p:nvSpPr>
        <p:spPr>
          <a:xfrm>
            <a:off x="685800" y="1828800"/>
            <a:ext cx="4040188" cy="639763"/>
          </a:xfrm>
        </p:spPr>
        <p:txBody>
          <a:bodyPr/>
          <a:lstStyle/>
          <a:p>
            <a:r>
              <a:rPr lang="en-US" altLang="en-US"/>
              <a:t>Graph:</a:t>
            </a:r>
          </a:p>
        </p:txBody>
      </p:sp>
      <p:sp>
        <p:nvSpPr>
          <p:cNvPr id="8196" name="Text Placeholder 5">
            <a:extLst>
              <a:ext uri="{FF2B5EF4-FFF2-40B4-BE49-F238E27FC236}">
                <a16:creationId xmlns:a16="http://schemas.microsoft.com/office/drawing/2014/main" id="{DD5E92CB-B8CA-E643-930E-162D0AF7EA3B}"/>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CA2560D3-B810-E54A-80D2-75DDEA1AA1DD}"/>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dirty="0"/>
                        <a:t>DF</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CD</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8198" name="TextBox 9">
            <a:extLst>
              <a:ext uri="{FF2B5EF4-FFF2-40B4-BE49-F238E27FC236}">
                <a16:creationId xmlns:a16="http://schemas.microsoft.com/office/drawing/2014/main" id="{6881B5E8-B645-634F-8828-864866CD9D56}"/>
              </a:ext>
            </a:extLst>
          </p:cNvPr>
          <p:cNvSpPr txBox="1">
            <a:spLocks noChangeArrowheads="1"/>
          </p:cNvSpPr>
          <p:nvPr/>
        </p:nvSpPr>
        <p:spPr bwMode="auto">
          <a:xfrm>
            <a:off x="1219200" y="1309688"/>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p:txBody>
      </p:sp>
      <p:pic>
        <p:nvPicPr>
          <p:cNvPr id="8199" name="Picture 2">
            <a:extLst>
              <a:ext uri="{FF2B5EF4-FFF2-40B4-BE49-F238E27FC236}">
                <a16:creationId xmlns:a16="http://schemas.microsoft.com/office/drawing/2014/main" id="{767C697E-7B18-3B4F-A766-DC39FE674F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14400" y="2895600"/>
            <a:ext cx="2693988" cy="2108200"/>
          </a:xfrm>
          <a:noFill/>
        </p:spPr>
      </p:pic>
    </p:spTree>
    <p:extLst>
      <p:ext uri="{BB962C8B-B14F-4D97-AF65-F5344CB8AC3E}">
        <p14:creationId xmlns:p14="http://schemas.microsoft.com/office/powerpoint/2010/main" val="2272256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D812B82-92A1-404C-B732-B97B21A5A410}"/>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9219" name="Text Placeholder 3">
            <a:extLst>
              <a:ext uri="{FF2B5EF4-FFF2-40B4-BE49-F238E27FC236}">
                <a16:creationId xmlns:a16="http://schemas.microsoft.com/office/drawing/2014/main" id="{D637B70E-6A46-FA49-B02E-C9528DB1BF38}"/>
              </a:ext>
            </a:extLst>
          </p:cNvPr>
          <p:cNvSpPr>
            <a:spLocks noGrp="1"/>
          </p:cNvSpPr>
          <p:nvPr>
            <p:ph type="body" idx="1"/>
          </p:nvPr>
        </p:nvSpPr>
        <p:spPr>
          <a:xfrm>
            <a:off x="685800" y="1828800"/>
            <a:ext cx="4040188" cy="639763"/>
          </a:xfrm>
        </p:spPr>
        <p:txBody>
          <a:bodyPr/>
          <a:lstStyle/>
          <a:p>
            <a:r>
              <a:rPr lang="en-US" altLang="en-US"/>
              <a:t>Graph:</a:t>
            </a:r>
          </a:p>
        </p:txBody>
      </p:sp>
      <p:sp>
        <p:nvSpPr>
          <p:cNvPr id="9220" name="Text Placeholder 5">
            <a:extLst>
              <a:ext uri="{FF2B5EF4-FFF2-40B4-BE49-F238E27FC236}">
                <a16:creationId xmlns:a16="http://schemas.microsoft.com/office/drawing/2014/main" id="{8C41B40E-A4D0-114C-A38D-AFB67DD067FC}"/>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143B0E41-2518-424B-A6B4-6FCE7835EEEC}"/>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strike="sngStrike" baseline="0" dirty="0"/>
                        <a:t>DF</a:t>
                      </a:r>
                    </a:p>
                  </a:txBody>
                  <a:tcPr/>
                </a:tc>
                <a:tc>
                  <a:txBody>
                    <a:bodyPr/>
                    <a:lstStyle/>
                    <a:p>
                      <a:r>
                        <a:rPr lang="en-US" strike="sngStrike" baseline="0" dirty="0"/>
                        <a:t>1</a:t>
                      </a:r>
                    </a:p>
                  </a:txBody>
                  <a:tcPr/>
                </a:tc>
                <a:extLst>
                  <a:ext uri="{0D108BD9-81ED-4DB2-BD59-A6C34878D82A}">
                    <a16:rowId xmlns:a16="http://schemas.microsoft.com/office/drawing/2014/main" val="10002"/>
                  </a:ext>
                </a:extLst>
              </a:tr>
              <a:tr h="370840">
                <a:tc>
                  <a:txBody>
                    <a:bodyPr/>
                    <a:lstStyle/>
                    <a:p>
                      <a:r>
                        <a:rPr lang="en-US" strike="sngStrike" baseline="0" dirty="0"/>
                        <a:t>CD</a:t>
                      </a:r>
                    </a:p>
                  </a:txBody>
                  <a:tcPr/>
                </a:tc>
                <a:tc>
                  <a:txBody>
                    <a:bodyPr/>
                    <a:lstStyle/>
                    <a:p>
                      <a:r>
                        <a:rPr lang="en-US" strike="sngStrike" baseline="0"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9222" name="TextBox 9">
            <a:extLst>
              <a:ext uri="{FF2B5EF4-FFF2-40B4-BE49-F238E27FC236}">
                <a16:creationId xmlns:a16="http://schemas.microsoft.com/office/drawing/2014/main" id="{60DF0EE9-DE4E-B94E-9F2C-7C20602D16E1}"/>
              </a:ext>
            </a:extLst>
          </p:cNvPr>
          <p:cNvSpPr txBox="1">
            <a:spLocks noChangeArrowheads="1"/>
          </p:cNvSpPr>
          <p:nvPr/>
        </p:nvSpPr>
        <p:spPr bwMode="auto">
          <a:xfrm>
            <a:off x="1219200" y="1325562"/>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p:txBody>
      </p:sp>
      <p:pic>
        <p:nvPicPr>
          <p:cNvPr id="9223" name="Picture 2">
            <a:extLst>
              <a:ext uri="{FF2B5EF4-FFF2-40B4-BE49-F238E27FC236}">
                <a16:creationId xmlns:a16="http://schemas.microsoft.com/office/drawing/2014/main" id="{75750802-AC88-4B4E-89C1-EC420932343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3046413"/>
            <a:ext cx="3146425" cy="2468562"/>
          </a:xfrm>
          <a:noFill/>
        </p:spPr>
      </p:pic>
    </p:spTree>
    <p:extLst>
      <p:ext uri="{BB962C8B-B14F-4D97-AF65-F5344CB8AC3E}">
        <p14:creationId xmlns:p14="http://schemas.microsoft.com/office/powerpoint/2010/main" val="867311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0CC683D-BDAE-0646-8C42-B9EB37BC0DEC}"/>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10243" name="Text Placeholder 3">
            <a:extLst>
              <a:ext uri="{FF2B5EF4-FFF2-40B4-BE49-F238E27FC236}">
                <a16:creationId xmlns:a16="http://schemas.microsoft.com/office/drawing/2014/main" id="{6B6DFAAA-DB59-954D-9A3F-5D0D96E2DF07}"/>
              </a:ext>
            </a:extLst>
          </p:cNvPr>
          <p:cNvSpPr>
            <a:spLocks noGrp="1"/>
          </p:cNvSpPr>
          <p:nvPr>
            <p:ph type="body" idx="1"/>
          </p:nvPr>
        </p:nvSpPr>
        <p:spPr>
          <a:xfrm>
            <a:off x="685800" y="1371600"/>
            <a:ext cx="4040188" cy="639763"/>
          </a:xfrm>
        </p:spPr>
        <p:txBody>
          <a:bodyPr/>
          <a:lstStyle/>
          <a:p>
            <a:r>
              <a:rPr lang="en-US" altLang="en-US"/>
              <a:t>Graph:</a:t>
            </a:r>
          </a:p>
        </p:txBody>
      </p:sp>
      <p:sp>
        <p:nvSpPr>
          <p:cNvPr id="10244" name="Text Placeholder 5">
            <a:extLst>
              <a:ext uri="{FF2B5EF4-FFF2-40B4-BE49-F238E27FC236}">
                <a16:creationId xmlns:a16="http://schemas.microsoft.com/office/drawing/2014/main" id="{C1EF573A-D2DE-A34C-A27D-29C5F878CE5B}"/>
              </a:ext>
            </a:extLst>
          </p:cNvPr>
          <p:cNvSpPr>
            <a:spLocks noGrp="1"/>
          </p:cNvSpPr>
          <p:nvPr>
            <p:ph type="body" sz="quarter" idx="3"/>
          </p:nvPr>
        </p:nvSpPr>
        <p:spPr>
          <a:xfrm>
            <a:off x="4873625" y="1371600"/>
            <a:ext cx="4041775" cy="639763"/>
          </a:xfrm>
        </p:spPr>
        <p:txBody>
          <a:bodyPr/>
          <a:lstStyle/>
          <a:p>
            <a:r>
              <a:rPr lang="en-US" altLang="en-US"/>
              <a:t>Sorted List of Edges:</a:t>
            </a:r>
          </a:p>
        </p:txBody>
      </p:sp>
      <p:graphicFrame>
        <p:nvGraphicFramePr>
          <p:cNvPr id="10281" name="Group 41">
            <a:extLst>
              <a:ext uri="{FF2B5EF4-FFF2-40B4-BE49-F238E27FC236}">
                <a16:creationId xmlns:a16="http://schemas.microsoft.com/office/drawing/2014/main" id="{9C6A609B-7C8A-ED41-AAFD-1CA579090887}"/>
              </a:ext>
            </a:extLst>
          </p:cNvPr>
          <p:cNvGraphicFramePr>
            <a:graphicFrameLocks noGrp="1"/>
          </p:cNvGraphicFramePr>
          <p:nvPr>
            <p:ph sz="quarter" idx="4"/>
          </p:nvPr>
        </p:nvGraphicFramePr>
        <p:xfrm>
          <a:off x="5105400" y="1955800"/>
          <a:ext cx="3355975" cy="2926080"/>
        </p:xfrm>
        <a:graphic>
          <a:graphicData uri="http://schemas.openxmlformats.org/drawingml/2006/table">
            <a:tbl>
              <a:tblPr/>
              <a:tblGrid>
                <a:gridCol w="1677988">
                  <a:extLst>
                    <a:ext uri="{9D8B030D-6E8A-4147-A177-3AD203B41FA5}">
                      <a16:colId xmlns:a16="http://schemas.microsoft.com/office/drawing/2014/main" val="1649106077"/>
                    </a:ext>
                  </a:extLst>
                </a:gridCol>
                <a:gridCol w="1677987">
                  <a:extLst>
                    <a:ext uri="{9D8B030D-6E8A-4147-A177-3AD203B41FA5}">
                      <a16:colId xmlns:a16="http://schemas.microsoft.com/office/drawing/2014/main" val="229978604"/>
                    </a:ext>
                  </a:extLst>
                </a:gridCol>
              </a:tblGrid>
              <a:tr h="23018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917786659"/>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43780862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21480723"/>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18986485"/>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77689006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22725915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93100647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485040568"/>
                  </a:ext>
                </a:extLst>
              </a:tr>
            </a:tbl>
          </a:graphicData>
        </a:graphic>
      </p:graphicFrame>
      <p:pic>
        <p:nvPicPr>
          <p:cNvPr id="10275" name="Picture 3">
            <a:extLst>
              <a:ext uri="{FF2B5EF4-FFF2-40B4-BE49-F238E27FC236}">
                <a16:creationId xmlns:a16="http://schemas.microsoft.com/office/drawing/2014/main" id="{1AC152AD-E303-DB40-9032-05AB1B481C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90600" y="2057400"/>
            <a:ext cx="3135313" cy="2514600"/>
          </a:xfrm>
          <a:noFill/>
        </p:spPr>
      </p:pic>
      <p:sp>
        <p:nvSpPr>
          <p:cNvPr id="10276" name="TextBox 10">
            <a:extLst>
              <a:ext uri="{FF2B5EF4-FFF2-40B4-BE49-F238E27FC236}">
                <a16:creationId xmlns:a16="http://schemas.microsoft.com/office/drawing/2014/main" id="{70B08127-99CE-7E4B-BD3E-720B69D6D01D}"/>
              </a:ext>
            </a:extLst>
          </p:cNvPr>
          <p:cNvSpPr txBox="1">
            <a:spLocks noChangeArrowheads="1"/>
          </p:cNvSpPr>
          <p:nvPr/>
        </p:nvSpPr>
        <p:spPr bwMode="auto">
          <a:xfrm>
            <a:off x="533400" y="4953000"/>
            <a:ext cx="8458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C </a:t>
            </a:r>
          </a:p>
          <a:p>
            <a:pPr>
              <a:buFont typeface="Arial" panose="020B0604020202020204" pitchFamily="34" charset="0"/>
              <a:buChar char="•"/>
            </a:pPr>
            <a:r>
              <a:rPr lang="en-US" altLang="en-US" sz="2000"/>
              <a:t>C-&gt; D -&gt; F -&gt; C </a:t>
            </a:r>
          </a:p>
          <a:p>
            <a:pPr>
              <a:buFont typeface="Arial" panose="020B0604020202020204" pitchFamily="34" charset="0"/>
              <a:buChar char="•"/>
            </a:pPr>
            <a:r>
              <a:rPr lang="en-US" altLang="en-US" sz="2000"/>
              <a:t>C gets visited twice =&gt; a cycle exists and CF should not be added to the graph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72668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2153</TotalTime>
  <Words>8565</Words>
  <Application>Microsoft Macintosh PowerPoint</Application>
  <PresentationFormat>On-screen Show (4:3)</PresentationFormat>
  <Paragraphs>2114</Paragraphs>
  <Slides>103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標楷體</vt:lpstr>
      <vt:lpstr>San serif</vt:lpstr>
      <vt:lpstr>San serif</vt:lpstr>
      <vt:lpstr>Sen sarif</vt:lpstr>
      <vt:lpstr>Arial</vt:lpstr>
      <vt:lpstr>Arial Narrow</vt:lpstr>
      <vt:lpstr>Calibri</vt:lpstr>
      <vt:lpstr>Courier</vt:lpstr>
      <vt:lpstr>Times New Roman</vt:lpstr>
      <vt:lpstr>Wingdings</vt:lpstr>
      <vt:lpstr>Office Theme</vt:lpstr>
      <vt:lpstr>Graph Algorithms</vt:lpstr>
      <vt:lpstr>Definition of Graph</vt:lpstr>
      <vt:lpstr>Definition of Graph</vt:lpstr>
      <vt:lpstr>Definition of Graph</vt:lpstr>
      <vt:lpstr>Definition of Graph</vt:lpstr>
      <vt:lpstr>Definition of Graph</vt:lpstr>
      <vt:lpstr>Graph Data Structure</vt:lpstr>
      <vt:lpstr>Graph Data Structure</vt:lpstr>
      <vt:lpstr>Graph Traversal</vt:lpstr>
      <vt:lpstr>DFS</vt:lpstr>
      <vt:lpstr>DFS</vt:lpstr>
      <vt:lpstr>DFS</vt:lpstr>
      <vt:lpstr>DFS</vt:lpstr>
      <vt:lpstr>DFS</vt:lpstr>
      <vt:lpstr>DFS</vt:lpstr>
      <vt:lpstr>DFS</vt:lpstr>
      <vt:lpstr>DFS</vt:lpstr>
      <vt:lpstr>DFS</vt:lpstr>
      <vt:lpstr>DFS</vt:lpstr>
      <vt:lpstr>DFS</vt:lpstr>
      <vt:lpstr>DFS</vt:lpstr>
      <vt:lpstr>DFS Implementation in Stack</vt:lpstr>
      <vt:lpstr>How can we write DFS recursively?</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 Implementation</vt:lpstr>
      <vt:lpstr>Computer Design Automation Flow</vt:lpstr>
      <vt:lpstr>The Problem</vt:lpstr>
      <vt:lpstr>Basic Routing Problems</vt:lpstr>
      <vt:lpstr>Physical Assumption</vt:lpstr>
      <vt:lpstr>Typical Example (5 Layers, Circa 2000)</vt:lpstr>
      <vt:lpstr>Typical Example (5 Layers, Circa 2000)</vt:lpstr>
      <vt:lpstr>Placement vs Routing</vt:lpstr>
      <vt:lpstr>Big Idea “Maze Routing”</vt:lpstr>
      <vt:lpstr>How to Get from “Mazes” to “Wires”</vt:lpstr>
      <vt:lpstr>Grid Assumption</vt:lpstr>
      <vt:lpstr>Maze Routers History</vt:lpstr>
      <vt:lpstr>Maze Routing Strategy</vt:lpstr>
      <vt:lpstr>Maze Router: Basic Idea for 2-Pin Nets</vt:lpstr>
      <vt:lpstr>Maze Routing: Expansion</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2: Backtrace</vt:lpstr>
      <vt:lpstr>Maze Router Step 3: Clean-up</vt:lpstr>
      <vt:lpstr>Maze Router: Obstacles</vt:lpstr>
      <vt:lpstr>Classical Maze Router</vt:lpstr>
      <vt:lpstr>Some Algorithmic Concerns</vt:lpstr>
      <vt:lpstr>How do we Deal Multi-point Nets</vt:lpstr>
      <vt:lpstr>Multi-point Nets</vt:lpstr>
      <vt:lpstr>Multi-point Nets</vt:lpstr>
      <vt:lpstr>Multi-point Nets</vt:lpstr>
      <vt:lpstr>Multi-point Nets</vt:lpstr>
      <vt:lpstr>Multi-point Nets</vt:lpstr>
      <vt:lpstr>Multipoint Nets</vt:lpstr>
      <vt:lpstr>Is this Strategy Optimal?</vt:lpstr>
      <vt:lpstr>Steiner Tree Construction</vt:lpstr>
      <vt:lpstr>Real Routers …</vt:lpstr>
      <vt:lpstr>Minimum Spanning Tree</vt:lpstr>
      <vt:lpstr>Exhaustive Search</vt:lpstr>
      <vt:lpstr>Greedy Algorithm</vt:lpstr>
      <vt:lpstr>Greedy Algorithm - Example</vt:lpstr>
      <vt:lpstr>Greedy Algorithm - Example</vt:lpstr>
      <vt:lpstr>Greedy Algorithm - Example</vt:lpstr>
      <vt:lpstr>Greedy Algorithm - Example</vt:lpstr>
      <vt:lpstr>Greedy Algorithm - Example</vt:lpstr>
      <vt:lpstr>Greedy Algorithm - Example</vt:lpstr>
      <vt:lpstr>Greedy Algorithm - Example</vt:lpstr>
      <vt:lpstr>Greedy Algorithm- Psuedocode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454</cp:revision>
  <dcterms:created xsi:type="dcterms:W3CDTF">2020-01-29T18:16:45Z</dcterms:created>
  <dcterms:modified xsi:type="dcterms:W3CDTF">2021-12-05T23:56:01Z</dcterms:modified>
</cp:coreProperties>
</file>